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49" r:id="rId1"/>
    <p:sldMasterId id="2147483656" r:id="rId2"/>
    <p:sldMasterId id="2147483668" r:id="rId3"/>
    <p:sldMasterId id="2147483680" r:id="rId4"/>
  </p:sldMasterIdLst>
  <p:notesMasterIdLst>
    <p:notesMasterId r:id="rId72"/>
  </p:notesMasterIdLst>
  <p:handoutMasterIdLst>
    <p:handoutMasterId r:id="rId73"/>
  </p:handoutMasterIdLst>
  <p:sldIdLst>
    <p:sldId id="907" r:id="rId5"/>
    <p:sldId id="908" r:id="rId6"/>
    <p:sldId id="916" r:id="rId7"/>
    <p:sldId id="973" r:id="rId8"/>
    <p:sldId id="918" r:id="rId9"/>
    <p:sldId id="922" r:id="rId10"/>
    <p:sldId id="980" r:id="rId11"/>
    <p:sldId id="1018" r:id="rId12"/>
    <p:sldId id="1013" r:id="rId13"/>
    <p:sldId id="974" r:id="rId14"/>
    <p:sldId id="975" r:id="rId15"/>
    <p:sldId id="977" r:id="rId16"/>
    <p:sldId id="978" r:id="rId17"/>
    <p:sldId id="979" r:id="rId18"/>
    <p:sldId id="983" r:id="rId19"/>
    <p:sldId id="984" r:id="rId20"/>
    <p:sldId id="985" r:id="rId21"/>
    <p:sldId id="987" r:id="rId22"/>
    <p:sldId id="990" r:id="rId23"/>
    <p:sldId id="991" r:id="rId24"/>
    <p:sldId id="992" r:id="rId25"/>
    <p:sldId id="993" r:id="rId26"/>
    <p:sldId id="994" r:id="rId27"/>
    <p:sldId id="995" r:id="rId28"/>
    <p:sldId id="1047" r:id="rId29"/>
    <p:sldId id="996" r:id="rId30"/>
    <p:sldId id="1014" r:id="rId31"/>
    <p:sldId id="1001" r:id="rId32"/>
    <p:sldId id="1000" r:id="rId33"/>
    <p:sldId id="1003" r:id="rId34"/>
    <p:sldId id="1006" r:id="rId35"/>
    <p:sldId id="1048" r:id="rId36"/>
    <p:sldId id="1004" r:id="rId37"/>
    <p:sldId id="1005" r:id="rId38"/>
    <p:sldId id="1008" r:id="rId39"/>
    <p:sldId id="1015" r:id="rId40"/>
    <p:sldId id="1021" r:id="rId41"/>
    <p:sldId id="1022" r:id="rId42"/>
    <p:sldId id="1023" r:id="rId43"/>
    <p:sldId id="1024" r:id="rId44"/>
    <p:sldId id="1025" r:id="rId45"/>
    <p:sldId id="1026" r:id="rId46"/>
    <p:sldId id="1027" r:id="rId47"/>
    <p:sldId id="1029" r:id="rId48"/>
    <p:sldId id="1030" r:id="rId49"/>
    <p:sldId id="1031" r:id="rId50"/>
    <p:sldId id="1032" r:id="rId51"/>
    <p:sldId id="1034" r:id="rId52"/>
    <p:sldId id="1016" r:id="rId53"/>
    <p:sldId id="1009" r:id="rId54"/>
    <p:sldId id="1012" r:id="rId55"/>
    <p:sldId id="1036" r:id="rId56"/>
    <p:sldId id="1052" r:id="rId57"/>
    <p:sldId id="1049" r:id="rId58"/>
    <p:sldId id="1050" r:id="rId59"/>
    <p:sldId id="1051" r:id="rId60"/>
    <p:sldId id="1037" r:id="rId61"/>
    <p:sldId id="1038" r:id="rId62"/>
    <p:sldId id="1044" r:id="rId63"/>
    <p:sldId id="1039" r:id="rId64"/>
    <p:sldId id="1040" r:id="rId65"/>
    <p:sldId id="1041" r:id="rId66"/>
    <p:sldId id="1042" r:id="rId67"/>
    <p:sldId id="1043" r:id="rId68"/>
    <p:sldId id="1007" r:id="rId69"/>
    <p:sldId id="1045" r:id="rId70"/>
    <p:sldId id="1028" r:id="rId71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DA245A-C99B-4FDB-BD60-4F75CF06C2BE}">
          <p14:sldIdLst>
            <p14:sldId id="907"/>
            <p14:sldId id="908"/>
            <p14:sldId id="916"/>
            <p14:sldId id="973"/>
            <p14:sldId id="918"/>
            <p14:sldId id="922"/>
            <p14:sldId id="980"/>
            <p14:sldId id="1018"/>
          </p14:sldIdLst>
        </p14:section>
        <p14:section name="Activity Recognition" id="{481ACFB5-0AA8-4C21-8BF8-3E796217DF3E}">
          <p14:sldIdLst>
            <p14:sldId id="1013"/>
            <p14:sldId id="974"/>
            <p14:sldId id="975"/>
            <p14:sldId id="977"/>
            <p14:sldId id="978"/>
            <p14:sldId id="979"/>
            <p14:sldId id="983"/>
            <p14:sldId id="984"/>
            <p14:sldId id="985"/>
            <p14:sldId id="987"/>
            <p14:sldId id="990"/>
            <p14:sldId id="991"/>
            <p14:sldId id="992"/>
            <p14:sldId id="993"/>
            <p14:sldId id="994"/>
            <p14:sldId id="995"/>
            <p14:sldId id="1047"/>
            <p14:sldId id="996"/>
          </p14:sldIdLst>
        </p14:section>
        <p14:section name="ADL-aware Health" id="{C51E2EA8-0581-4B4B-B52D-74642ED64AA7}">
          <p14:sldIdLst>
            <p14:sldId id="1014"/>
            <p14:sldId id="1001"/>
            <p14:sldId id="1000"/>
            <p14:sldId id="1003"/>
            <p14:sldId id="1006"/>
            <p14:sldId id="1048"/>
            <p14:sldId id="1004"/>
            <p14:sldId id="1005"/>
            <p14:sldId id="1008"/>
          </p14:sldIdLst>
        </p14:section>
        <p14:section name="System Evaluation" id="{EF98C44A-B676-4084-B2B0-8C9893E13D4B}">
          <p14:sldIdLst>
            <p14:sldId id="1015"/>
            <p14:sldId id="1021"/>
            <p14:sldId id="1022"/>
            <p14:sldId id="1023"/>
            <p14:sldId id="1024"/>
            <p14:sldId id="1025"/>
            <p14:sldId id="1026"/>
            <p14:sldId id="1027"/>
            <p14:sldId id="1029"/>
            <p14:sldId id="1030"/>
            <p14:sldId id="1031"/>
            <p14:sldId id="1032"/>
            <p14:sldId id="1034"/>
          </p14:sldIdLst>
        </p14:section>
        <p14:section name="Conclusion" id="{EA6B3217-CC84-4583-BDF7-F711AD5AA63D}">
          <p14:sldIdLst>
            <p14:sldId id="1016"/>
            <p14:sldId id="1009"/>
            <p14:sldId id="1012"/>
            <p14:sldId id="1036"/>
          </p14:sldIdLst>
        </p14:section>
        <p14:section name="Appendix" id="{0EA70629-B8D5-411B-9581-A06137CC444F}">
          <p14:sldIdLst>
            <p14:sldId id="1052"/>
            <p14:sldId id="1049"/>
            <p14:sldId id="1050"/>
            <p14:sldId id="1051"/>
            <p14:sldId id="1037"/>
            <p14:sldId id="1038"/>
            <p14:sldId id="1044"/>
            <p14:sldId id="1039"/>
            <p14:sldId id="1040"/>
            <p14:sldId id="1041"/>
            <p14:sldId id="1042"/>
            <p14:sldId id="1043"/>
            <p14:sldId id="1007"/>
            <p14:sldId id="1045"/>
            <p14:sldId id="10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57C"/>
    <a:srgbClr val="FFCC99"/>
    <a:srgbClr val="FFFF99"/>
    <a:srgbClr val="800000"/>
    <a:srgbClr val="FFFFFF"/>
    <a:srgbClr val="675E47"/>
    <a:srgbClr val="339966"/>
    <a:srgbClr val="99FF99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83896" autoAdjust="0"/>
  </p:normalViewPr>
  <p:slideViewPr>
    <p:cSldViewPr>
      <p:cViewPr varScale="1">
        <p:scale>
          <a:sx n="97" d="100"/>
          <a:sy n="97" d="100"/>
        </p:scale>
        <p:origin x="153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16" y="-102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inbow\Desktop\SMC%20meaningful%20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Having Meal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工作表1!$A$1:$A$6</c:f>
              <c:numCache>
                <c:formatCode>General</c:formatCode>
                <c:ptCount val="6"/>
                <c:pt idx="0">
                  <c:v>14</c:v>
                </c:pt>
                <c:pt idx="1">
                  <c:v>11</c:v>
                </c:pt>
                <c:pt idx="2">
                  <c:v>8</c:v>
                </c:pt>
                <c:pt idx="3">
                  <c:v>21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919241920"/>
        <c:axId val="919239200"/>
      </c:barChart>
      <c:catAx>
        <c:axId val="91924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39200"/>
        <c:crosses val="autoZero"/>
        <c:auto val="1"/>
        <c:lblAlgn val="ctr"/>
        <c:lblOffset val="100"/>
        <c:noMultiLvlLbl val="0"/>
      </c:catAx>
      <c:valAx>
        <c:axId val="919239200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4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工作表1!$C$1:$C$6</c:f>
              <c:numCache>
                <c:formatCode>General</c:formatCode>
                <c:ptCount val="6"/>
                <c:pt idx="0">
                  <c:v>32</c:v>
                </c:pt>
                <c:pt idx="1">
                  <c:v>5</c:v>
                </c:pt>
                <c:pt idx="2">
                  <c:v>17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919227232"/>
        <c:axId val="919228864"/>
      </c:barChart>
      <c:catAx>
        <c:axId val="9192272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28864"/>
        <c:crosses val="autoZero"/>
        <c:auto val="1"/>
        <c:lblAlgn val="ctr"/>
        <c:lblOffset val="100"/>
        <c:noMultiLvlLbl val="0"/>
      </c:catAx>
      <c:valAx>
        <c:axId val="91922886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2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Sweeping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工作表1!$E$1:$E$6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9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919232128"/>
        <c:axId val="919234304"/>
      </c:barChart>
      <c:catAx>
        <c:axId val="919232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34304"/>
        <c:crosses val="autoZero"/>
        <c:auto val="1"/>
        <c:lblAlgn val="ctr"/>
        <c:lblOffset val="100"/>
        <c:noMultiLvlLbl val="0"/>
      </c:catAx>
      <c:valAx>
        <c:axId val="91923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3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Watching TV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工作表1!$G$1:$G$6</c:f>
              <c:numCache>
                <c:formatCode>General</c:formatCode>
                <c:ptCount val="6"/>
                <c:pt idx="0">
                  <c:v>29</c:v>
                </c:pt>
                <c:pt idx="1">
                  <c:v>19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919235392"/>
        <c:axId val="919236480"/>
      </c:barChart>
      <c:catAx>
        <c:axId val="9192353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36480"/>
        <c:crosses val="autoZero"/>
        <c:auto val="1"/>
        <c:lblAlgn val="ctr"/>
        <c:lblOffset val="100"/>
        <c:noMultiLvlLbl val="0"/>
      </c:catAx>
      <c:valAx>
        <c:axId val="919236480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1923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DD9E3E-6C82-44AC-BB67-8A43B0ADF6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8735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8442E8-C376-4D1D-8BA7-0F18FE70B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826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61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提升活動辨識的多樣性與準確率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22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YIMING:</a:t>
            </a:r>
            <a:r>
              <a:rPr lang="zh-TW" altLang="en-US" dirty="0" smtClean="0"/>
              <a:t>要詳細解釋為什麼要</a:t>
            </a:r>
            <a:r>
              <a:rPr lang="en-US" altLang="zh-TW" dirty="0" smtClean="0"/>
              <a:t>non-parametric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85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這頁不重要，不用講太詳細。</a:t>
            </a:r>
            <a:endParaRPr lang="en-US" altLang="zh-TW" dirty="0" smtClean="0"/>
          </a:p>
          <a:p>
            <a:r>
              <a:rPr lang="zh-TW" altLang="en-US" dirty="0" smtClean="0"/>
              <a:t>為什麼選用這些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或者解釋那些活動跟這些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有關。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754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定義清楚什麼是</a:t>
            </a:r>
            <a:r>
              <a:rPr lang="en-US" altLang="zh-TW" dirty="0" smtClean="0"/>
              <a:t>TF</a:t>
            </a:r>
          </a:p>
          <a:p>
            <a:r>
              <a:rPr lang="zh-TW" altLang="en-US" dirty="0" smtClean="0"/>
              <a:t>概念</a:t>
            </a:r>
            <a:r>
              <a:rPr lang="en-US" altLang="zh-TW" dirty="0" smtClean="0"/>
              <a:t>OK</a:t>
            </a:r>
            <a:r>
              <a:rPr lang="zh-TW" altLang="en-US" dirty="0" smtClean="0"/>
              <a:t>，呈現上不要這麼清楚明白。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96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9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Mean of Pitch angle</a:t>
            </a:r>
          </a:p>
          <a:p>
            <a:r>
              <a:rPr lang="en-US" altLang="zh-TW" dirty="0" smtClean="0"/>
              <a:t>Mean of accelerations for each axis</a:t>
            </a:r>
          </a:p>
          <a:p>
            <a:r>
              <a:rPr lang="zh-TW" altLang="en-US" dirty="0" smtClean="0"/>
              <a:t>手錶圖畫錯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8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55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It’s hard to define the specific number of kinds of hand’s waving motions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100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47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87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Model</a:t>
            </a:r>
            <a:r>
              <a:rPr lang="en-US" altLang="zh-TW" baseline="0" dirty="0" smtClean="0">
                <a:ea typeface="新細明體" charset="-120"/>
              </a:rPr>
              <a:t> Design (AR)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286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可能要解釋活動為何沒有因果關係。</a:t>
            </a:r>
            <a:endParaRPr lang="en-US" altLang="zh-TW" dirty="0" smtClean="0"/>
          </a:p>
          <a:p>
            <a:r>
              <a:rPr lang="zh-TW" altLang="en-US" dirty="0" smtClean="0"/>
              <a:t>前後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是沒有關係，例如讀書不用先坐下。</a:t>
            </a:r>
            <a:endParaRPr lang="en-US" altLang="zh-TW" dirty="0" smtClean="0"/>
          </a:p>
          <a:p>
            <a:r>
              <a:rPr lang="zh-TW" altLang="en-US" dirty="0" smtClean="0"/>
              <a:t>就是只看某幾個特定的觀測點成立，活動就成立。</a:t>
            </a:r>
            <a:endParaRPr lang="en-US" altLang="zh-TW" dirty="0" smtClean="0"/>
          </a:p>
          <a:p>
            <a:r>
              <a:rPr lang="zh-TW" altLang="en-US" dirty="0" smtClean="0"/>
              <a:t>這樣做會比</a:t>
            </a:r>
            <a:r>
              <a:rPr lang="en-US" altLang="zh-TW" dirty="0" smtClean="0"/>
              <a:t>HMM</a:t>
            </a:r>
            <a:r>
              <a:rPr lang="zh-TW" altLang="en-US" dirty="0" smtClean="0"/>
              <a:t>好嗎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可能必須要去比較。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需要證明為什麼這些方法一起使用</a:t>
            </a:r>
            <a:r>
              <a:rPr lang="zh-TW" altLang="en-US" smtClean="0"/>
              <a:t>會很好，亦即選用的理由。會比解釋他們是什麼更重要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52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dimension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</a:t>
                </a:r>
                <a:r>
                  <a:rPr lang="en-US" altLang="zh-TW" dirty="0" smtClean="0"/>
                  <a:t>Hand’s behavior 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is the number of clusters of ambient part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dimension space is </a:t>
                </a:r>
                <a:r>
                  <a:rPr lang="en-US" altLang="zh-TW" b="0" i="0" dirty="0" smtClean="0">
                    <a:latin typeface="Cambria Math" panose="02040503050406030204" pitchFamily="18" charset="0"/>
                  </a:rPr>
                  <a:t>(𝑛+𝑚)</a:t>
                </a:r>
                <a:endParaRPr lang="en-US" altLang="zh-TW" b="0" dirty="0" smtClean="0"/>
              </a:p>
              <a:p>
                <a:pPr lvl="1"/>
                <a:r>
                  <a:rPr lang="en-US" altLang="zh-TW" i="0" dirty="0">
                    <a:latin typeface="Cambria Math" panose="02040503050406030204" pitchFamily="18" charset="0"/>
                  </a:rPr>
                  <a:t>𝑛</a:t>
                </a:r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</a:t>
                </a:r>
                <a:r>
                  <a:rPr lang="en-US" altLang="zh-TW" dirty="0" smtClean="0"/>
                  <a:t>Hand’s behavior 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i="0" dirty="0">
                    <a:latin typeface="Cambria Math" panose="02040503050406030204" pitchFamily="18" charset="0"/>
                  </a:rPr>
                  <a:t>𝑚 </a:t>
                </a:r>
                <a:r>
                  <a:rPr lang="en-US" altLang="zh-TW" dirty="0" smtClean="0"/>
                  <a:t> is the number of clusters of ambient part</a:t>
                </a:r>
              </a:p>
              <a:p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012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14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602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0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1396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713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34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只有</a:t>
            </a:r>
            <a:r>
              <a:rPr lang="en-US" altLang="zh-TW" dirty="0" smtClean="0"/>
              <a:t>FALL</a:t>
            </a:r>
            <a:r>
              <a:rPr lang="zh-TW" altLang="en-US" dirty="0" smtClean="0"/>
              <a:t>比較像</a:t>
            </a:r>
            <a:r>
              <a:rPr lang="en-US" altLang="zh-TW" dirty="0" smtClean="0"/>
              <a:t>RISK</a:t>
            </a:r>
            <a:br>
              <a:rPr lang="en-US" altLang="zh-TW" dirty="0" smtClean="0"/>
            </a:br>
            <a:r>
              <a:rPr lang="zh-TW" altLang="en-US" dirty="0" smtClean="0"/>
              <a:t>可以改成困難點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12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106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Realizing-&gt;Recognizing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202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用詞可能要統一</a:t>
            </a:r>
            <a:r>
              <a:rPr lang="en-US" altLang="zh-TW" dirty="0" smtClean="0"/>
              <a:t>Ambient sensor network</a:t>
            </a:r>
            <a:r>
              <a:rPr lang="en-US" altLang="zh-TW" baseline="0" dirty="0" smtClean="0"/>
              <a:t> or body sensor network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KNN</a:t>
            </a:r>
            <a:r>
              <a:rPr lang="zh-TW" altLang="en-US" dirty="0" smtClean="0"/>
              <a:t>跟</a:t>
            </a:r>
            <a:r>
              <a:rPr lang="en-US" altLang="zh-TW" dirty="0" smtClean="0"/>
              <a:t>DPMM</a:t>
            </a:r>
            <a:r>
              <a:rPr lang="zh-TW" altLang="en-US" dirty="0" smtClean="0"/>
              <a:t>要全名</a:t>
            </a:r>
            <a:endParaRPr lang="en-US" altLang="zh-TW" dirty="0" smtClean="0"/>
          </a:p>
          <a:p>
            <a:r>
              <a:rPr lang="zh-TW" altLang="en-US" dirty="0" smtClean="0"/>
              <a:t>解釋為什麼要分兩層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士桓</a:t>
            </a:r>
            <a:r>
              <a:rPr lang="en-US" altLang="zh-TW" dirty="0" smtClean="0"/>
              <a:t>:raw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 是第一層，然後在第二層。</a:t>
            </a:r>
            <a:endParaRPr lang="en-US" altLang="zh-TW" dirty="0" smtClean="0"/>
          </a:p>
          <a:p>
            <a:r>
              <a:rPr lang="zh-TW" altLang="en-US" dirty="0" smtClean="0"/>
              <a:t>資料來源是離散跟連續的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73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這頁可以放</a:t>
            </a:r>
            <a:r>
              <a:rPr lang="en-US" altLang="zh-TW" dirty="0" smtClean="0"/>
              <a:t>Appendixes</a:t>
            </a:r>
          </a:p>
          <a:p>
            <a:r>
              <a:rPr lang="zh-TW" altLang="en-US" dirty="0" smtClean="0"/>
              <a:t>數學式不用講那麼細，除非是有很大貢獻，重點可以放在邏輯的推導。</a:t>
            </a:r>
            <a:endParaRPr lang="en-US" altLang="zh-TW" dirty="0" smtClean="0"/>
          </a:p>
          <a:p>
            <a:r>
              <a:rPr lang="zh-TW" altLang="en-US" dirty="0" smtClean="0"/>
              <a:t>名詞的使用。</a:t>
            </a:r>
            <a:r>
              <a:rPr lang="en-US" altLang="zh-TW" dirty="0" err="1" smtClean="0"/>
              <a:t>EX:dist</a:t>
            </a:r>
            <a:r>
              <a:rPr lang="en-US" altLang="zh-TW" dirty="0" smtClean="0"/>
              <a:t>-&gt;hamming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761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應該先解釋</a:t>
            </a:r>
            <a:r>
              <a:rPr lang="en-US" altLang="zh-TW" dirty="0" smtClean="0"/>
              <a:t>2LDPMM</a:t>
            </a:r>
            <a:r>
              <a:rPr lang="zh-TW" altLang="en-US" dirty="0" smtClean="0"/>
              <a:t>，為何需要兩層，他的必須性在那，尤其做為原創方法，這更適合好好解釋。</a:t>
            </a:r>
            <a:endParaRPr lang="en-US" altLang="zh-TW" dirty="0" smtClean="0"/>
          </a:p>
          <a:p>
            <a:r>
              <a:rPr lang="en-US" altLang="zh-TW" dirty="0" smtClean="0"/>
              <a:t>Layers-&gt;Layer</a:t>
            </a:r>
            <a:r>
              <a:rPr lang="zh-TW" altLang="en-US" dirty="0" smtClean="0"/>
              <a:t>名詞轉形容詞，形容</a:t>
            </a:r>
            <a:r>
              <a:rPr lang="en-US" altLang="zh-TW" dirty="0" smtClean="0"/>
              <a:t>DPMM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892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DPMM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146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014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18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5999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methods of activity recognition have been described in previous slides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7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</a:t>
            </a:r>
            <a:r>
              <a:rPr lang="en-US" altLang="zh-TW" dirty="0" smtClean="0"/>
              <a:t>highlight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supervise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unsupvise</a:t>
            </a:r>
            <a:r>
              <a:rPr lang="zh-TW" altLang="en-US" dirty="0" smtClean="0"/>
              <a:t>或者全部不講</a:t>
            </a:r>
            <a:endParaRPr lang="en-US" altLang="zh-TW" dirty="0" smtClean="0"/>
          </a:p>
          <a:p>
            <a:r>
              <a:rPr lang="en-US" altLang="zh-TW" dirty="0" smtClean="0"/>
              <a:t>Based on mature of WSN</a:t>
            </a:r>
            <a:r>
              <a:rPr lang="zh-TW" altLang="en-US" dirty="0" smtClean="0"/>
              <a:t>都拿掉</a:t>
            </a:r>
            <a:endParaRPr lang="en-US" altLang="zh-TW" dirty="0" smtClean="0"/>
          </a:p>
          <a:p>
            <a:r>
              <a:rPr lang="en-US" altLang="zh-TW" dirty="0" smtClean="0"/>
              <a:t>Highlight still in the experimental stage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27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Highlight unsupervised and</a:t>
            </a:r>
            <a:r>
              <a:rPr lang="en-US" altLang="zh-TW" baseline="0" dirty="0" smtClean="0"/>
              <a:t> real-time.</a:t>
            </a:r>
            <a:br>
              <a:rPr lang="en-US" altLang="zh-TW" baseline="0" dirty="0" smtClean="0"/>
            </a:br>
            <a:r>
              <a:rPr lang="zh-TW" altLang="en-US" baseline="0" dirty="0" smtClean="0"/>
              <a:t>這樣上頁可能就要先提</a:t>
            </a:r>
            <a:r>
              <a:rPr lang="en-US" altLang="zh-TW" baseline="0" dirty="0" smtClean="0"/>
              <a:t>supervise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and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unsupervised</a:t>
            </a:r>
          </a:p>
          <a:p>
            <a:r>
              <a:rPr lang="en-US" altLang="zh-TW" baseline="0" dirty="0" smtClean="0"/>
              <a:t>Monitor</a:t>
            </a:r>
            <a:r>
              <a:rPr lang="zh-TW" altLang="en-US" baseline="0" dirty="0" smtClean="0"/>
              <a:t>是長期的，改成</a:t>
            </a:r>
            <a:r>
              <a:rPr lang="en-US" altLang="zh-TW" baseline="0" dirty="0" smtClean="0"/>
              <a:t>recognize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22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Nonparametric learning-&gt;method</a:t>
            </a:r>
          </a:p>
          <a:p>
            <a:r>
              <a:rPr lang="zh-TW" altLang="en-US" dirty="0" smtClean="0"/>
              <a:t>用詞不精準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15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流程圖 非架構圖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977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9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Monitoring-&gt;recognizing</a:t>
            </a:r>
          </a:p>
          <a:p>
            <a:r>
              <a:rPr lang="en-US" altLang="zh-TW" dirty="0" smtClean="0"/>
              <a:t>Trying</a:t>
            </a:r>
            <a:r>
              <a:rPr lang="en-US" altLang="zh-TW" baseline="0" dirty="0" smtClean="0"/>
              <a:t> to categorize-&gt;categorize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Training</a:t>
            </a:r>
            <a:r>
              <a:rPr lang="en-US" altLang="zh-TW" baseline="0" dirty="0" smtClean="0"/>
              <a:t> mode </a:t>
            </a:r>
            <a:r>
              <a:rPr lang="zh-TW" altLang="en-US" baseline="0" dirty="0" smtClean="0"/>
              <a:t>下面應該分成兩個動作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37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 userDrawn="1"/>
        </p:nvSpPr>
        <p:spPr bwMode="auto">
          <a:xfrm>
            <a:off x="179388" y="5876925"/>
            <a:ext cx="169862" cy="15240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345363" cy="1728788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10000"/>
            <a:ext cx="734536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i="1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946E4-D4A6-478B-9C30-A7712D738B1F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BA68-F589-4D08-B3E5-87B1C4D0B0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72B4-FA70-46C3-96E2-EEE6C046402E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6891-86DE-4FEC-BF00-A77113F4E6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22D7C-ABFD-40DA-A62A-E9F7FE6B5841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3989B-87F5-4EE9-B265-1E1705C3E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20A23-FDDB-492B-AE9B-486825399094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A077-2881-49BC-B093-CBB45A9BB7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0792-C76A-4721-9A35-85D0330DE652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7175-D701-434C-AD0F-57D8EE80CE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E6AF8-0069-4456-BB20-EBC9636CF18D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C481B-6969-4AA6-9DD8-4E3180D26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550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CF8C-8616-46AC-A99E-E56FE9353F22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64615-7390-49B9-BEEC-A69DF1257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20B2-ADFD-4D61-84C6-93B760D2890C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B3D5C-032F-4002-845E-B273CAB7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36170-B1AB-414C-A343-A4EDB4786506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4B249-A37D-4AF8-8093-F40059B100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EA840-B74E-4DFB-91B2-5E6CA73C54AF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A7C98-611C-482C-95CF-47BE819B6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elvetica" pitchFamily="34" charset="0"/>
                <a:cs typeface="Helvetica" pitchFamily="34" charset="0"/>
              </a:defRPr>
            </a:lvl1pPr>
            <a:lvl2pPr>
              <a:defRPr>
                <a:latin typeface="Helvetica" pitchFamily="34" charset="0"/>
                <a:cs typeface="Helvetica" pitchFamily="34" charset="0"/>
              </a:defRPr>
            </a:lvl2pPr>
            <a:lvl3pPr>
              <a:defRPr>
                <a:latin typeface="Helvetica" pitchFamily="34" charset="0"/>
                <a:cs typeface="Helvetica" pitchFamily="34" charset="0"/>
              </a:defRPr>
            </a:lvl3pPr>
            <a:lvl4pPr>
              <a:defRPr>
                <a:latin typeface="Helvetica" pitchFamily="34" charset="0"/>
                <a:cs typeface="Helvetica" pitchFamily="34" charset="0"/>
              </a:defRPr>
            </a:lvl4pPr>
            <a:lvl5pPr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0" y="6525344"/>
            <a:ext cx="539552" cy="432048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C91F0-4BFD-4F42-8D93-D7AA7ABCE18F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61DD5-7719-4B91-912F-6BB81BF0E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AA398-BFB2-424F-AAD5-294ED0E8A4C4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C4C5-18BB-48FF-8A1F-78B5921955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BD14-1B50-4B5E-90C0-3887838C2CD9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4D2E-910A-4CC3-A8E6-249A399542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223-C6E0-41E5-86A4-FC325E5F69B9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53A9-B1B6-44B7-8248-8D29292ACB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97E6-23AD-4DEC-B64E-3E9CD662E486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ACAC-4D22-47A4-92AF-8DD8201609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9B18-B11B-4E3F-8398-5A917254CA23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C9A0-1F5B-4B1F-B84F-274C3DE487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626B4-0EE5-4BB2-B60D-3F1A0DD7DAC3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B18BC-AF6B-4212-AD74-654DD558E7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1C4DA-F52A-4106-8E36-798C01E4B76A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82383-D12E-4D3D-AE9B-2825D2383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ECFBD-26A1-44D2-A3AF-F8708CDC5128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3ECC-9784-4692-B87D-61A2773839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D8AAE-3A73-4E5C-A98E-24A5742795D7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88855-9422-4EDF-8D9C-98083DBCDB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30C66-BF75-4A27-8F38-62C17C33F026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706C1-98C2-4A4F-BDE4-EC25C623C9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BC56C-469C-4824-A216-58CE12F800CF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4734-5C71-4DEF-921A-AB74E21DE1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260B6-BDF1-4096-B3D0-E4AF0C058B83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CE4A0-F2DD-47BE-9A0B-9BEEC3AA5F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C018-44A9-47E5-A016-34386AAF3F41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5F0-F2FD-4FB9-80FB-294F158EBA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24EF-EC59-4B1C-B6B8-2A657B5AA0FB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87D-C289-4F9A-8CCF-A0CF63C8E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0C135-D4A0-4FD3-9567-93AEFD93214B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5076-5CBC-448A-A229-CEA078F554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8554A-B2F3-4856-A3B8-8E553DA07048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80E8D-1BEE-46EC-ADAA-1EBF6722B3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644D-70EB-404A-9168-12A1E5FB0ED2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EB58-4213-4752-A6A5-86E415BA3C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6CE3A-A115-4CB2-957A-6CAD4142FEB1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AADA-45FE-4058-96D6-7353472D5E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F372-AB85-4CAF-80DE-1949833070AA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9A54-A19C-4AE4-AA83-F77BAF58DC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ED95C-282B-442D-B74B-15E1D18A9094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98425-4B40-40A8-8BE2-D420A79C01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667E-590C-4F2E-B040-1CC73F8DF44D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48B98-F3EA-49B9-BDB3-F1DD5D27ED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FC5-3190-4525-9693-9673292CC018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94A27-F3B3-4DC4-8046-02211964D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404664"/>
            <a:ext cx="8215312" cy="67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2153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6597386"/>
            <a:ext cx="9144000" cy="28799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5">
                  <a:lumMod val="94000"/>
                  <a:lumOff val="6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0" y="2"/>
            <a:ext cx="9144000" cy="288000"/>
          </a:xfrm>
          <a:prstGeom prst="rect">
            <a:avLst/>
          </a:prstGeom>
          <a:gradFill>
            <a:gsLst>
              <a:gs pos="0">
                <a:srgbClr val="FFC000">
                  <a:lumMod val="95000"/>
                  <a:lumOff val="5000"/>
                  <a:alpha val="69000"/>
                </a:srgb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0" lang="zh-TW" altLang="zh-TW" dirty="0">
              <a:solidFill>
                <a:srgbClr val="00206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395536" y="1196752"/>
            <a:ext cx="827881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-36512" y="6592267"/>
            <a:ext cx="323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 Black"/>
                <a:ea typeface="新細明體" pitchFamily="18" charset="-120"/>
                <a:cs typeface="Arial Black"/>
              </a:defRPr>
            </a:lvl1pPr>
          </a:lstStyle>
          <a:p>
            <a:pPr>
              <a:defRPr/>
            </a:pPr>
            <a:endParaRPr lang="en-US" altLang="zh-TW" dirty="0" smtClean="0"/>
          </a:p>
        </p:txBody>
      </p:sp>
      <p:pic>
        <p:nvPicPr>
          <p:cNvPr id="13" name="圖片 7" descr="RobotLab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72200" y="44624"/>
            <a:ext cx="2699792" cy="3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7CE2BD-8CFD-49CF-81C5-7326C51C108B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53B3D-F0D9-494B-988C-36C194F335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pPr>
              <a:defRPr/>
            </a:pPr>
            <a:fld id="{513AFE10-3A30-4632-AADB-019CFD8E4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110AB4-3C3E-4570-A2F0-238BD53B7310}" type="datetimeFigureOut">
              <a:rPr lang="zh-TW" altLang="en-US"/>
              <a:pPr>
                <a:defRPr/>
              </a:pPr>
              <a:t>2015/7/16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BC5BDD-12B9-4F92-A19A-88E8621257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9.jpeg"/><Relationship Id="rId4" Type="http://schemas.openxmlformats.org/officeDocument/2006/relationships/image" Target="../media/image260.png"/><Relationship Id="rId9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4033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8208912" cy="1830065"/>
          </a:xfrm>
        </p:spPr>
        <p:txBody>
          <a:bodyPr lIns="90000"/>
          <a:lstStyle/>
          <a:p>
            <a:pPr eaLnBrk="1" hangingPunct="1"/>
            <a: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r>
              <a:rPr lang="zh-TW" altLang="en-US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基於智慧空間之銀髮族日常生活活動觀測照護</a:t>
            </a:r>
            <a:r>
              <a:rPr lang="zh-TW" altLang="en-US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系統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Activity of Daily Living-aware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Healthcare for Elderly in </a:t>
            </a: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Pervasive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Environment</a:t>
            </a:r>
            <a: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endParaRPr lang="zh-TW" altLang="en-US" b="1" dirty="0" smtClean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rgbClr val="FFFFCC"/>
              </a:solidFill>
              <a:effectLst>
                <a:outerShdw blurRad="88900" dist="38100" dir="12600000" sx="101000" sy="101000" algn="tr" rotWithShape="0">
                  <a:prstClr val="black"/>
                </a:outerShdw>
              </a:effectLst>
              <a:latin typeface="Helvetica"/>
              <a:ea typeface="新細明體" charset="-120"/>
              <a:cs typeface="Helvetica"/>
            </a:endParaRPr>
          </a:p>
        </p:txBody>
      </p:sp>
      <p:sp>
        <p:nvSpPr>
          <p:cNvPr id="44034" name="副標題 3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001125" cy="57606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研究生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：陳雅虹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指導教授：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傅立成</a:t>
            </a: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教授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150000"/>
              </a:lnSpc>
            </a:pPr>
            <a:endParaRPr lang="zh-TW" altLang="en-US" sz="2400" dirty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88900" dist="76200" dir="21594000" algn="tr" rotWithShape="0">
                  <a:prstClr val="black"/>
                </a:outerShdw>
              </a:effectLst>
              <a:latin typeface="Helvetica"/>
              <a:ea typeface="+mj-ea"/>
              <a:cs typeface="Helvetica"/>
            </a:endParaRPr>
          </a:p>
          <a:p>
            <a:pPr eaLnBrk="1" hangingPunct="1">
              <a:lnSpc>
                <a:spcPct val="15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03228" y="5733256"/>
            <a:ext cx="71529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Intelligent Robot and Automation Lab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Department of Computer Science and Information Engineering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National Taiwan University 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Architecture of Activity Recognition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activity recognition model </a:t>
            </a:r>
            <a:r>
              <a:rPr lang="en-US" altLang="zh-TW" dirty="0" smtClean="0"/>
              <a:t>is proposed to </a:t>
            </a:r>
            <a:r>
              <a:rPr lang="en-US" altLang="zh-TW" dirty="0"/>
              <a:t>real-time </a:t>
            </a:r>
            <a:r>
              <a:rPr lang="en-US" altLang="zh-TW" dirty="0" smtClean="0"/>
              <a:t>recognize elderly </a:t>
            </a:r>
            <a:r>
              <a:rPr lang="en-US" altLang="zh-TW" dirty="0"/>
              <a:t>residents</a:t>
            </a:r>
            <a:r>
              <a:rPr lang="en-US" altLang="zh-TW" dirty="0" smtClean="0"/>
              <a:t>’ activity of  daily living</a:t>
            </a:r>
          </a:p>
          <a:p>
            <a:r>
              <a:rPr lang="en-US" altLang="zh-TW" dirty="0" smtClean="0"/>
              <a:t>To achieve lower efforts on labeling, the model has two modes</a:t>
            </a:r>
          </a:p>
          <a:p>
            <a:r>
              <a:rPr lang="en-US" altLang="zh-TW" dirty="0" smtClean="0"/>
              <a:t>Training mode</a:t>
            </a:r>
          </a:p>
          <a:p>
            <a:pPr lvl="1"/>
            <a:r>
              <a:rPr lang="en-US" altLang="zh-TW" dirty="0" smtClean="0"/>
              <a:t>Categorizing raw data into a number of clusters</a:t>
            </a:r>
          </a:p>
          <a:p>
            <a:pPr lvl="1"/>
            <a:r>
              <a:rPr lang="en-US" altLang="zh-TW" dirty="0"/>
              <a:t>Reducing the number of labeling </a:t>
            </a:r>
            <a:r>
              <a:rPr lang="en-US" altLang="zh-TW" dirty="0" smtClean="0"/>
              <a:t>data</a:t>
            </a:r>
          </a:p>
          <a:p>
            <a:r>
              <a:rPr lang="en-US" altLang="zh-TW" dirty="0" smtClean="0"/>
              <a:t>Online mode</a:t>
            </a:r>
          </a:p>
          <a:p>
            <a:pPr lvl="1"/>
            <a:r>
              <a:rPr lang="en-US" altLang="zh-TW" dirty="0" smtClean="0"/>
              <a:t>Real-time monitoring elders’ activity </a:t>
            </a:r>
          </a:p>
          <a:p>
            <a:pPr lvl="1"/>
            <a:r>
              <a:rPr lang="en-US" altLang="zh-TW" dirty="0" smtClean="0"/>
              <a:t>Discovering unknown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51520" y="1988840"/>
            <a:ext cx="3172088" cy="3456384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</p:spPr>
        <p:txBody>
          <a:bodyPr/>
          <a:lstStyle/>
          <a:p>
            <a:r>
              <a:rPr lang="en-US" altLang="zh-TW" dirty="0" smtClean="0"/>
              <a:t>To achieve lower efforts on labeling, in training mode should not require prior knowledge</a:t>
            </a:r>
          </a:p>
          <a:p>
            <a:pPr lvl="1"/>
            <a:r>
              <a:rPr lang="en-US" altLang="zh-TW" dirty="0" smtClean="0"/>
              <a:t>Supervised learning needs to give ground truths on data</a:t>
            </a:r>
          </a:p>
          <a:p>
            <a:pPr lvl="1"/>
            <a:r>
              <a:rPr lang="en-US" altLang="zh-TW" dirty="0" smtClean="0"/>
              <a:t>Some unsupervised learning requires prior knowledge, </a:t>
            </a:r>
            <a:br>
              <a:rPr lang="en-US" altLang="zh-TW" dirty="0" smtClean="0"/>
            </a:br>
            <a:r>
              <a:rPr lang="en-US" altLang="zh-TW" i="1" dirty="0" smtClean="0"/>
              <a:t>e.g.</a:t>
            </a:r>
            <a:r>
              <a:rPr lang="en-US" altLang="zh-TW" dirty="0" smtClean="0"/>
              <a:t>, K-means should gives a specific number k</a:t>
            </a:r>
          </a:p>
          <a:p>
            <a:r>
              <a:rPr lang="en-US" altLang="zh-TW" dirty="0" smtClean="0"/>
              <a:t>The proposed activity recognition model is a Non-Parametric Hierarchical Activity Recognition Model (NHARM)</a:t>
            </a:r>
          </a:p>
          <a:p>
            <a:pPr lvl="1"/>
            <a:r>
              <a:rPr lang="en-US" altLang="zh-TW" dirty="0" smtClean="0"/>
              <a:t>Non-parametric</a:t>
            </a:r>
            <a:r>
              <a:rPr lang="zh-TW" altLang="en-US" dirty="0" smtClean="0"/>
              <a:t> </a:t>
            </a:r>
            <a:r>
              <a:rPr lang="en-US" altLang="zh-TW" dirty="0" smtClean="0"/>
              <a:t>unsupervised </a:t>
            </a:r>
            <a:r>
              <a:rPr lang="en-US" altLang="zh-TW" dirty="0"/>
              <a:t>AR models do not need to set a specific number k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</a:t>
            </a:r>
            <a:r>
              <a:rPr lang="en-US" altLang="zh-TW" dirty="0" smtClean="0"/>
              <a:t>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are monitoring environment state by current sensors, lumen sensor and switch sensors</a:t>
            </a:r>
          </a:p>
          <a:p>
            <a:r>
              <a:rPr lang="en-US" altLang="zh-TW" dirty="0" smtClean="0"/>
              <a:t>Because ambient sensors </a:t>
            </a:r>
            <a:r>
              <a:rPr lang="en-US" altLang="zh-TW" dirty="0"/>
              <a:t>are triggered by human </a:t>
            </a:r>
            <a:r>
              <a:rPr lang="en-US" altLang="zh-TW" dirty="0" smtClean="0"/>
              <a:t>activity, their </a:t>
            </a:r>
            <a:r>
              <a:rPr lang="en-US" altLang="zh-TW" dirty="0"/>
              <a:t>data </a:t>
            </a:r>
            <a:r>
              <a:rPr lang="en-US" altLang="zh-TW" dirty="0" smtClean="0"/>
              <a:t>extracts </a:t>
            </a:r>
            <a:r>
              <a:rPr lang="en-US" altLang="zh-TW" dirty="0"/>
              <a:t>as </a:t>
            </a:r>
            <a:r>
              <a:rPr lang="en-US" altLang="zh-TW" dirty="0" smtClean="0"/>
              <a:t>binary value</a:t>
            </a:r>
          </a:p>
          <a:p>
            <a:pPr marL="457200" lvl="1" indent="0">
              <a:buNone/>
            </a:pP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57" y="3645024"/>
            <a:ext cx="2705100" cy="1907540"/>
          </a:xfrm>
          <a:prstGeom prst="rect">
            <a:avLst/>
          </a:prstGeom>
          <a:noFill/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14" y="3645024"/>
            <a:ext cx="2545715" cy="1914525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1726500" y="555954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Current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7164" y="55079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Lumen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cluster head is decided by time-frequency (TF) of instances</a:t>
            </a:r>
          </a:p>
          <a:p>
            <a:pPr lvl="1"/>
            <a:r>
              <a:rPr lang="en-US" altLang="zh-TW" dirty="0"/>
              <a:t>If an instance’ TF is higher than 1%, we regard this case as one of cluster head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features’ dimension is the number of sensors </a:t>
            </a:r>
            <a:r>
              <a:rPr lang="en-US" altLang="zh-TW" i="1" dirty="0" smtClean="0"/>
              <a:t>m</a:t>
            </a:r>
            <a:endParaRPr lang="en-US" altLang="zh-TW" dirty="0" smtClean="0"/>
          </a:p>
          <a:p>
            <a:r>
              <a:rPr lang="en-US" altLang="zh-TW" dirty="0" smtClean="0"/>
              <a:t>Using </a:t>
            </a:r>
            <a:r>
              <a:rPr lang="en-US" altLang="zh-TW" dirty="0"/>
              <a:t>k-nearest neighbor (KNN) to </a:t>
            </a:r>
            <a:r>
              <a:rPr lang="en-US" altLang="zh-TW" dirty="0" smtClean="0"/>
              <a:t>cluster those  rest instances</a:t>
            </a:r>
          </a:p>
          <a:p>
            <a:pPr lvl="1"/>
            <a:r>
              <a:rPr lang="en-US" altLang="zh-TW" dirty="0" smtClean="0"/>
              <a:t>The TF value is lower than 1% for rest instances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8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/>
              <a:t>A wearable device “</a:t>
            </a:r>
            <a:r>
              <a:rPr lang="en-US" altLang="zh-TW" dirty="0" err="1" smtClean="0"/>
              <a:t>ZenWatch</a:t>
            </a:r>
            <a:r>
              <a:rPr lang="en-US" altLang="zh-TW" dirty="0"/>
              <a:t>” is used to monitor human’s </a:t>
            </a:r>
            <a:r>
              <a:rPr lang="en-US" altLang="zh-TW" dirty="0" smtClean="0"/>
              <a:t>behavior</a:t>
            </a:r>
          </a:p>
          <a:p>
            <a:pPr lvl="1">
              <a:tabLst>
                <a:tab pos="4484688" algn="l"/>
              </a:tabLst>
            </a:pPr>
            <a:r>
              <a:rPr lang="en-US" altLang="zh-TW" dirty="0" smtClean="0"/>
              <a:t>The </a:t>
            </a:r>
            <a:r>
              <a:rPr lang="en-US" altLang="zh-TW" dirty="0"/>
              <a:t>sensors on </a:t>
            </a:r>
            <a:r>
              <a:rPr lang="en-US" altLang="zh-TW" dirty="0" err="1" smtClean="0"/>
              <a:t>ZenWatch</a:t>
            </a:r>
            <a:r>
              <a:rPr lang="en-US" altLang="zh-TW" dirty="0" smtClean="0"/>
              <a:t> </a:t>
            </a:r>
            <a:r>
              <a:rPr lang="en-US" altLang="zh-TW" dirty="0"/>
              <a:t>are accelerometer and </a:t>
            </a:r>
            <a:r>
              <a:rPr lang="en-US" altLang="zh-TW" dirty="0" smtClean="0"/>
              <a:t>gyroscope</a:t>
            </a:r>
          </a:p>
          <a:p>
            <a:r>
              <a:rPr lang="en-US" altLang="zh-TW" dirty="0" smtClean="0"/>
              <a:t>The behavior of human can be categorized to two types: static and dynamic behaviors</a:t>
            </a:r>
          </a:p>
          <a:p>
            <a:pPr lvl="1"/>
            <a:r>
              <a:rPr lang="en-US" altLang="zh-TW" dirty="0" smtClean="0"/>
              <a:t>We consider each are “posture” and “motion”</a:t>
            </a:r>
          </a:p>
          <a:p>
            <a:pPr lvl="1"/>
            <a:r>
              <a:rPr lang="en-US" altLang="zh-TW" dirty="0" smtClean="0"/>
              <a:t>Posture: hand is usually turning </a:t>
            </a:r>
            <a:r>
              <a:rPr lang="en-US" altLang="zh-TW" dirty="0"/>
              <a:t>in a fixed </a:t>
            </a:r>
            <a:r>
              <a:rPr lang="en-US" altLang="zh-TW" dirty="0" smtClean="0"/>
              <a:t>direction </a:t>
            </a:r>
          </a:p>
          <a:p>
            <a:pPr lvl="1"/>
            <a:r>
              <a:rPr lang="en-US" altLang="zh-TW" dirty="0" smtClean="0"/>
              <a:t>Motion: hand is always moving but </a:t>
            </a:r>
            <a:r>
              <a:rPr lang="en-US" altLang="zh-TW" dirty="0"/>
              <a:t>not turning in a fixed direction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2243687" y="5244322"/>
            <a:ext cx="1759314" cy="1613678"/>
            <a:chOff x="2243687" y="5244322"/>
            <a:chExt cx="1759314" cy="1613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43687" y="5244322"/>
              <a:ext cx="1759314" cy="1613678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300574" y="5264113"/>
              <a:ext cx="1086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Reading</a:t>
              </a:r>
              <a:endParaRPr lang="zh-TW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 flipV="1">
              <a:off x="2933516" y="5805264"/>
              <a:ext cx="270332" cy="1749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群組 31"/>
          <p:cNvGrpSpPr/>
          <p:nvPr/>
        </p:nvGrpSpPr>
        <p:grpSpPr>
          <a:xfrm>
            <a:off x="5148064" y="5170632"/>
            <a:ext cx="1728192" cy="1714752"/>
            <a:chOff x="4860032" y="5170632"/>
            <a:chExt cx="1728192" cy="1714752"/>
          </a:xfrm>
        </p:grpSpPr>
        <p:grpSp>
          <p:nvGrpSpPr>
            <p:cNvPr id="26" name="群組 25"/>
            <p:cNvGrpSpPr/>
            <p:nvPr/>
          </p:nvGrpSpPr>
          <p:grpSpPr>
            <a:xfrm>
              <a:off x="4860032" y="5170632"/>
              <a:ext cx="1728192" cy="1714752"/>
              <a:chOff x="4860032" y="5170632"/>
              <a:chExt cx="1728192" cy="171475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32" y="5170632"/>
                <a:ext cx="1728192" cy="1714752"/>
              </a:xfrm>
              <a:prstGeom prst="rect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</p:pic>
          <p:cxnSp>
            <p:nvCxnSpPr>
              <p:cNvPr id="14" name="直線單箭頭接點 13"/>
              <p:cNvCxnSpPr/>
              <p:nvPr/>
            </p:nvCxnSpPr>
            <p:spPr bwMode="auto">
              <a:xfrm>
                <a:off x="6032596" y="6151292"/>
                <a:ext cx="267596" cy="23003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5692450" y="6151292"/>
                <a:ext cx="253452" cy="13762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字方塊 22"/>
              <p:cNvSpPr txBox="1"/>
              <p:nvPr/>
            </p:nvSpPr>
            <p:spPr>
              <a:xfrm>
                <a:off x="4860032" y="5264113"/>
                <a:ext cx="1086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Sweeping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弧形 29"/>
            <p:cNvSpPr/>
            <p:nvPr/>
          </p:nvSpPr>
          <p:spPr bwMode="auto">
            <a:xfrm rot="8716777">
              <a:off x="5717850" y="5715627"/>
              <a:ext cx="648072" cy="686251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 rot="8716777">
              <a:off x="5790067" y="5824721"/>
              <a:ext cx="480096" cy="508379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485252" y="5820712"/>
            <a:ext cx="93711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Posture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14149" y="5820712"/>
            <a:ext cx="90281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To detect posture and motion actions by monitoring the device’s orientation and acceleration variable</a:t>
            </a:r>
          </a:p>
          <a:p>
            <a:pPr lvl="1"/>
            <a:r>
              <a:rPr lang="en-US" altLang="zh-TW" dirty="0"/>
              <a:t>Orientation captures from accelerometer and gyro</a:t>
            </a:r>
          </a:p>
          <a:p>
            <a:pPr lvl="1"/>
            <a:r>
              <a:rPr lang="en-US" altLang="zh-TW" dirty="0"/>
              <a:t>Condensing the raw data as mean or </a:t>
            </a:r>
            <a:r>
              <a:rPr lang="en-US" altLang="zh-TW" dirty="0" smtClean="0"/>
              <a:t>variance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Orientation helps to detect “Posture” action</a:t>
            </a:r>
          </a:p>
          <a:p>
            <a:r>
              <a:rPr lang="en-US" altLang="zh-TW" dirty="0" smtClean="0"/>
              <a:t>Acceleration helps to detect “Motion” action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47388"/>
              </p:ext>
            </p:extLst>
          </p:nvPr>
        </p:nvGraphicFramePr>
        <p:xfrm>
          <a:off x="2517594" y="3284984"/>
          <a:ext cx="6096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Orientations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Variance of 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 variation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Signal</a:t>
                      </a:r>
                      <a:r>
                        <a:rPr lang="en-US" altLang="zh-TW" sz="2000" baseline="0" dirty="0" smtClean="0"/>
                        <a:t> vector magnitude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</a:t>
                      </a:r>
                      <a:r>
                        <a:rPr lang="en-US" altLang="zh-TW" sz="2000" baseline="0" dirty="0" smtClean="0"/>
                        <a:t> variation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73" y="3338041"/>
            <a:ext cx="2447395" cy="17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atterns of wearable sensor data</a:t>
            </a:r>
          </a:p>
          <a:p>
            <a:pPr lvl="1"/>
            <a:r>
              <a:rPr lang="en-US" altLang="zh-TW" dirty="0"/>
              <a:t>Each feature </a:t>
            </a:r>
            <a:r>
              <a:rPr lang="en-US" altLang="zh-TW" dirty="0" smtClean="0"/>
              <a:t>inside </a:t>
            </a:r>
            <a:r>
              <a:rPr lang="en-US" altLang="zh-TW" dirty="0"/>
              <a:t>the </a:t>
            </a:r>
            <a:r>
              <a:rPr lang="en-US" altLang="zh-TW" dirty="0" smtClean="0"/>
              <a:t>watch </a:t>
            </a:r>
            <a:r>
              <a:rPr lang="en-US" altLang="zh-TW" dirty="0"/>
              <a:t>indicates a </a:t>
            </a:r>
            <a:r>
              <a:rPr lang="en-US" altLang="zh-TW" dirty="0" smtClean="0"/>
              <a:t>hand’s behavior  </a:t>
            </a:r>
            <a:endParaRPr lang="en-US" altLang="zh-TW" dirty="0"/>
          </a:p>
          <a:p>
            <a:pPr lvl="1"/>
            <a:r>
              <a:rPr lang="en-US" altLang="zh-TW" dirty="0"/>
              <a:t>Numbers of consecutive waving motions can be associated with a specific </a:t>
            </a:r>
            <a:r>
              <a:rPr lang="en-US" altLang="zh-TW" dirty="0" smtClean="0"/>
              <a:t>activity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topic model is proposed to infer one minute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It can a</a:t>
            </a:r>
            <a:r>
              <a:rPr lang="en-US" altLang="zh-TW" dirty="0"/>
              <a:t>utomatically extract activity </a:t>
            </a:r>
            <a:r>
              <a:rPr lang="en-US" altLang="zh-TW" dirty="0" smtClean="0"/>
              <a:t>patterns </a:t>
            </a:r>
            <a:r>
              <a:rPr lang="en-US" altLang="zh-TW" dirty="0"/>
              <a:t>from </a:t>
            </a:r>
            <a:r>
              <a:rPr lang="en-US" altLang="zh-TW" dirty="0" smtClean="0"/>
              <a:t>sensor data</a:t>
            </a:r>
          </a:p>
          <a:p>
            <a:pPr lvl="1"/>
            <a:r>
              <a:rPr lang="en-US" altLang="zh-TW" dirty="0" smtClean="0"/>
              <a:t>Taking </a:t>
            </a:r>
            <a:r>
              <a:rPr lang="en-US" altLang="zh-TW" dirty="0"/>
              <a:t>each feature collected every second as “</a:t>
            </a:r>
            <a:r>
              <a:rPr lang="en-US" altLang="zh-TW" dirty="0" smtClean="0"/>
              <a:t>word” and 11 </a:t>
            </a:r>
            <a:r>
              <a:rPr lang="en-US" altLang="zh-TW" dirty="0"/>
              <a:t>words construct a </a:t>
            </a:r>
            <a:r>
              <a:rPr lang="en-US" altLang="zh-TW" dirty="0" smtClean="0"/>
              <a:t>vocabulary</a:t>
            </a:r>
          </a:p>
          <a:p>
            <a:pPr lvl="1"/>
            <a:r>
              <a:rPr lang="en-US" altLang="zh-TW" dirty="0" smtClean="0"/>
              <a:t>A sequence of vocabularies represents one topic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The topic model is constructed by Two Layer </a:t>
            </a:r>
            <a:r>
              <a:rPr lang="en-US" altLang="zh-TW" dirty="0" err="1"/>
              <a:t>Dirichlet</a:t>
            </a:r>
            <a:r>
              <a:rPr lang="en-US" altLang="zh-TW" dirty="0"/>
              <a:t> process mixture model (2LDPMM)</a:t>
            </a:r>
          </a:p>
          <a:p>
            <a:pPr lvl="1"/>
            <a:r>
              <a:rPr lang="en-US" altLang="zh-TW" dirty="0" smtClean="0"/>
              <a:t>First </a:t>
            </a:r>
            <a:r>
              <a:rPr lang="en-US" altLang="zh-TW" dirty="0"/>
              <a:t>Layer </a:t>
            </a:r>
            <a:r>
              <a:rPr lang="en-US" altLang="zh-TW" dirty="0" smtClean="0"/>
              <a:t>recognizes Hand’s behavior </a:t>
            </a:r>
            <a:endParaRPr lang="en-US" altLang="zh-TW" dirty="0"/>
          </a:p>
          <a:p>
            <a:pPr lvl="1"/>
            <a:r>
              <a:rPr lang="en-US" altLang="zh-TW" dirty="0"/>
              <a:t>Second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activity by concatenating 60 successive waving </a:t>
            </a:r>
            <a:r>
              <a:rPr lang="en-US" altLang="zh-TW" dirty="0" smtClean="0"/>
              <a:t>motions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2LDPMM is a data-driven method</a:t>
            </a:r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9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mixture model generalizes finite mixture models</a:t>
                </a:r>
              </a:p>
              <a:p>
                <a:pPr lvl="1"/>
                <a:r>
                  <a:rPr lang="en-US" altLang="zh-TW" dirty="0" smtClean="0"/>
                  <a:t>The number of mixture components can be infinite</a:t>
                </a:r>
              </a:p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 to construct a finite mixture model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sz="1400" dirty="0" smtClean="0"/>
              </a:p>
              <a:p>
                <a:pPr lvl="1"/>
                <a:r>
                  <a:rPr lang="en-US" altLang="zh-TW" dirty="0" smtClean="0"/>
                  <a:t>A data point is drawn from the mixture model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977523" y="3520727"/>
            <a:ext cx="5051337" cy="1788897"/>
            <a:chOff x="1475656" y="3861048"/>
            <a:chExt cx="5051337" cy="1788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TW" sz="2400" b="0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en-US" altLang="zh-TW" sz="2400" b="0" i="1" dirty="0" smtClean="0">
                      <a:latin typeface="Cambria Math" panose="02040503050406030204" pitchFamily="18" charset="0"/>
                    </a:rPr>
                  </a:br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79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𝐷𝑖𝑟𝑖𝑐h𝑙𝑒𝑡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𝑀𝑢𝑙𝑡𝑖𝑛𝑜𝑚𝑖𝑎𝑙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System 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</a:t>
            </a:fld>
            <a:endParaRPr lang="en-US" altLang="zh-TW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to construct an infinite mixture model</a:t>
                </a:r>
              </a:p>
              <a:p>
                <a:pPr lvl="1"/>
                <a:r>
                  <a:rPr lang="en-US" altLang="zh-TW" dirty="0" smtClean="0"/>
                  <a:t>In other words, 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/>
                  <a:t>process </a:t>
                </a:r>
                <a:r>
                  <a:rPr lang="en-US" altLang="zh-TW" dirty="0" smtClean="0"/>
                  <a:t>mixture </a:t>
                </a:r>
                <a:r>
                  <a:rPr lang="en-US" altLang="zh-TW" dirty="0" smtClean="0"/>
                  <a:t>model 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:r>
                  <a:rPr lang="en-US" altLang="zh-TW" dirty="0" smtClean="0"/>
                  <a:t>    becomes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2411760" y="5271275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5271275"/>
                <a:ext cx="2557302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411760" y="2874143"/>
            <a:ext cx="1801244" cy="1295444"/>
            <a:chOff x="2741504" y="3450193"/>
            <a:chExt cx="1801244" cy="1295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71" r="-887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43" r="-6093" b="-377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0366" y="2420888"/>
            <a:ext cx="2462065" cy="33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In the dataset of vital sign data, both topics and vocabularies have the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prior</a:t>
            </a:r>
          </a:p>
          <a:p>
            <a:r>
              <a:rPr lang="en-US" altLang="zh-TW" dirty="0" smtClean="0"/>
              <a:t>2LDPMM recognizes vocabulary in first layer and recognizes topic in second layer</a:t>
            </a:r>
          </a:p>
          <a:p>
            <a:pPr lvl="1"/>
            <a:r>
              <a:rPr lang="en-US" altLang="zh-TW" dirty="0" smtClean="0"/>
              <a:t>Concatenating 60 successive vocabularies as one document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96859"/>
              </p:ext>
            </p:extLst>
          </p:nvPr>
        </p:nvGraphicFramePr>
        <p:xfrm>
          <a:off x="6770830" y="4293096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037617"/>
              </p:ext>
            </p:extLst>
          </p:nvPr>
        </p:nvGraphicFramePr>
        <p:xfrm>
          <a:off x="635567" y="4313610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799400"/>
              </p:ext>
            </p:extLst>
          </p:nvPr>
        </p:nvGraphicFramePr>
        <p:xfrm>
          <a:off x="4596007" y="4313610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516374" y="3717032"/>
            <a:ext cx="627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time of different vocabularies in four topics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772967"/>
              </p:ext>
            </p:extLst>
          </p:nvPr>
        </p:nvGraphicFramePr>
        <p:xfrm>
          <a:off x="2594366" y="4310051"/>
          <a:ext cx="2088232" cy="178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013849" y="5955428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Hand’s behavior  ID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61094" y="5955428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Hand’s behavior  ID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42638" y="5947837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Hand’s behavior  ID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274886" y="5905439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Hand’s behavior ID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9659" y="5085184"/>
            <a:ext cx="551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2">
                    <a:lumMod val="75000"/>
                  </a:schemeClr>
                </a:solidFill>
              </a:rPr>
              <a:t>Times</a:t>
            </a:r>
            <a:endParaRPr lang="zh-TW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Fusing ambient and vital sign information to detect more precise living activity</a:t>
            </a:r>
          </a:p>
          <a:p>
            <a:pPr lvl="1"/>
            <a:r>
              <a:rPr lang="en-US" altLang="zh-TW" dirty="0" smtClean="0"/>
              <a:t>Considering each cluster of 2LDPMM as a sensor</a:t>
            </a:r>
          </a:p>
          <a:p>
            <a:pPr lvl="1"/>
            <a:r>
              <a:rPr lang="en-US" altLang="zh-TW" dirty="0" smtClean="0"/>
              <a:t>Each sensor is used to sensing a specific activity</a:t>
            </a:r>
          </a:p>
          <a:p>
            <a:r>
              <a:rPr lang="en-US" altLang="zh-TW" dirty="0" smtClean="0"/>
              <a:t>Snapshot sensors’ active status from both ambient and vital sign sensors in the same time</a:t>
            </a:r>
          </a:p>
          <a:p>
            <a:r>
              <a:rPr lang="en-US" altLang="zh-TW" dirty="0"/>
              <a:t>we can find time frequency (TF) of both ambient and vital sign instances</a:t>
            </a:r>
            <a:endParaRPr lang="zh-TW" altLang="en-US" dirty="0"/>
          </a:p>
          <a:p>
            <a:pPr lvl="1"/>
            <a:r>
              <a:rPr lang="en-US" altLang="zh-TW" dirty="0"/>
              <a:t>The cluster head is also decided by TF</a:t>
            </a:r>
          </a:p>
          <a:p>
            <a:r>
              <a:rPr lang="en-US" altLang="zh-TW" dirty="0"/>
              <a:t>Using k-nearest neighbor to predict rest instances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Based </a:t>
            </a:r>
            <a:r>
              <a:rPr lang="en-US" altLang="zh-TW" dirty="0"/>
              <a:t>on the results of first layer, we can find time frequency (TF) of both ambient and vital sign </a:t>
            </a:r>
            <a:r>
              <a:rPr lang="en-US" altLang="zh-TW" dirty="0" smtClean="0"/>
              <a:t>instances</a:t>
            </a:r>
            <a:endParaRPr lang="zh-TW" altLang="en-US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cluster head is </a:t>
            </a:r>
            <a:r>
              <a:rPr lang="en-US" altLang="zh-TW" dirty="0" smtClean="0"/>
              <a:t>also decided </a:t>
            </a:r>
            <a:r>
              <a:rPr lang="en-US" altLang="zh-TW" dirty="0"/>
              <a:t>by </a:t>
            </a:r>
            <a:r>
              <a:rPr lang="en-US" altLang="zh-TW" dirty="0" smtClean="0"/>
              <a:t>TF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instance’ TF is higher than 1%, we regard this case as one of cluster </a:t>
            </a:r>
            <a:r>
              <a:rPr lang="en-US" altLang="zh-TW" dirty="0" smtClean="0"/>
              <a:t>head</a:t>
            </a:r>
          </a:p>
          <a:p>
            <a:r>
              <a:rPr lang="en-US" altLang="zh-TW" dirty="0" smtClean="0"/>
              <a:t>Using k-nearest neighbor </a:t>
            </a:r>
            <a:r>
              <a:rPr lang="en-US" altLang="zh-TW" dirty="0"/>
              <a:t>to </a:t>
            </a:r>
            <a:r>
              <a:rPr lang="en-US" altLang="zh-TW" dirty="0" smtClean="0"/>
              <a:t>predict rest instances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1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2555776" y="4663667"/>
            <a:ext cx="3721403" cy="208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55776" y="2780928"/>
            <a:ext cx="3721403" cy="162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Feature extraction from first layer model</a:t>
            </a:r>
          </a:p>
          <a:p>
            <a:pPr lvl="1"/>
            <a:r>
              <a:rPr lang="en-US" altLang="zh-TW" dirty="0" smtClean="0"/>
              <a:t>The concatenating waving motions from vital sign AR model</a:t>
            </a:r>
          </a:p>
          <a:p>
            <a:pPr lvl="1"/>
            <a:r>
              <a:rPr lang="en-US" altLang="zh-TW" dirty="0" smtClean="0"/>
              <a:t>An accumulated results from ambient AR model for 1 minute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21012" y="3465582"/>
            <a:ext cx="230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Accumulated results from ambient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6672" y="3464430"/>
            <a:ext cx="253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of 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waving motions from vital </a:t>
            </a:r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彎箭號 20"/>
          <p:cNvSpPr/>
          <p:nvPr/>
        </p:nvSpPr>
        <p:spPr bwMode="auto">
          <a:xfrm rot="5400000">
            <a:off x="6669284" y="2662202"/>
            <a:ext cx="503856" cy="1149079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右彎箭號 21"/>
          <p:cNvSpPr/>
          <p:nvPr/>
        </p:nvSpPr>
        <p:spPr bwMode="auto">
          <a:xfrm rot="5400000" flipV="1">
            <a:off x="1514881" y="2616113"/>
            <a:ext cx="509821" cy="1235294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15" y="2780928"/>
            <a:ext cx="3774081" cy="400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6660232" y="3501008"/>
            <a:ext cx="1542537" cy="1132985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68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sing Dynamic Bayesian Network (DBN) to build online mode AR model</a:t>
            </a:r>
          </a:p>
          <a:p>
            <a:pPr lvl="1"/>
            <a:r>
              <a:rPr lang="en-US" altLang="zh-TW" dirty="0" smtClean="0"/>
              <a:t>Because user can label data in training mode, the online mode uses an supervised learning method</a:t>
            </a:r>
          </a:p>
          <a:p>
            <a:r>
              <a:rPr lang="en-US" altLang="zh-TW" dirty="0" smtClean="0"/>
              <a:t>DBN </a:t>
            </a:r>
            <a:r>
              <a:rPr lang="en-US" altLang="zh-TW" dirty="0"/>
              <a:t>determines activity using the instance’s observations and the previous </a:t>
            </a:r>
            <a:r>
              <a:rPr lang="en-US" altLang="zh-TW" dirty="0" smtClean="0"/>
              <a:t>state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training mode is regardless temporal information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365104"/>
            <a:ext cx="7056784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7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</a:t>
            </a:r>
            <a:r>
              <a:rPr lang="en-US" altLang="zh-TW" b="1" dirty="0"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56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18756" y="1088952"/>
            <a:ext cx="3240360" cy="864096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building NHARM in training mode, training data are categorized into clusters</a:t>
            </a:r>
          </a:p>
          <a:p>
            <a:pPr lvl="1"/>
            <a:r>
              <a:rPr lang="en-US" altLang="zh-TW" dirty="0" smtClean="0"/>
              <a:t>Each cluster represents an living activity</a:t>
            </a:r>
          </a:p>
          <a:p>
            <a:pPr lvl="1"/>
            <a:r>
              <a:rPr lang="en-US" altLang="zh-TW" dirty="0" smtClean="0"/>
              <a:t>Labeling all clusters to regenerate training data with label</a:t>
            </a:r>
          </a:p>
          <a:p>
            <a:r>
              <a:rPr lang="en-US" altLang="zh-TW" dirty="0" smtClean="0"/>
              <a:t>A GUI is designed for user labeling clusters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3528" y="3826597"/>
            <a:ext cx="8676456" cy="2266699"/>
            <a:chOff x="341784" y="3819525"/>
            <a:chExt cx="8676456" cy="22666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56" cy="22666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 bwMode="auto">
            <a:xfrm>
              <a:off x="389608" y="5085184"/>
              <a:ext cx="1086048" cy="2880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02" cy="2266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1" t="61821" r="67110" b="35002"/>
            <a:stretch/>
          </p:blipFill>
          <p:spPr>
            <a:xfrm>
              <a:off x="3722400" y="5220000"/>
              <a:ext cx="504056" cy="7200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16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population aging, the aging in place is </a:t>
            </a:r>
            <a:r>
              <a:rPr lang="en-US" altLang="zh-TW" dirty="0" smtClean="0"/>
              <a:t>popular</a:t>
            </a:r>
          </a:p>
          <a:p>
            <a:pPr lvl="1" algn="just"/>
            <a:r>
              <a:rPr lang="en-US" altLang="zh-TW" dirty="0"/>
              <a:t>Most elder people </a:t>
            </a:r>
            <a:r>
              <a:rPr lang="en-US" altLang="zh-TW" dirty="0" smtClean="0"/>
              <a:t>refer to </a:t>
            </a:r>
            <a:r>
              <a:rPr lang="en-US" altLang="zh-TW" dirty="0"/>
              <a:t>live their own house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inconvenient </a:t>
            </a:r>
            <a:r>
              <a:rPr lang="en-US" altLang="zh-TW" dirty="0" smtClean="0"/>
              <a:t>situations are still existing</a:t>
            </a:r>
            <a:endParaRPr lang="en-US" altLang="zh-TW" dirty="0"/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Loss of autonomy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</a:t>
            </a:r>
            <a:r>
              <a:rPr lang="en-US" altLang="zh-TW" dirty="0" smtClean="0"/>
              <a:t>symptoms</a:t>
            </a:r>
          </a:p>
          <a:p>
            <a:r>
              <a:rPr lang="en-US" altLang="zh-TW" dirty="0" smtClean="0"/>
              <a:t>Activity </a:t>
            </a:r>
            <a:r>
              <a:rPr lang="en-US" altLang="zh-TW" dirty="0"/>
              <a:t>of daily </a:t>
            </a:r>
            <a:r>
              <a:rPr lang="en-US" altLang="zh-TW" dirty="0" smtClean="0"/>
              <a:t>living </a:t>
            </a:r>
            <a:r>
              <a:rPr lang="en-US" altLang="zh-TW" dirty="0"/>
              <a:t>is an important factor to estimate the independent ability of </a:t>
            </a:r>
            <a:r>
              <a:rPr lang="en-US" altLang="zh-TW" dirty="0" smtClean="0"/>
              <a:t>elders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1026" name="Picture 2" descr="http://2.bp.blogspot.com/-ORlPLmlmhhE/VRdybsa1OAI/AAAAAAAAKW4/PiwpSlQbgl8/s1600/505919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EAE7"/>
              </a:clrFrom>
              <a:clrTo>
                <a:srgbClr val="EEEA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91717"/>
            <a:ext cx="4320480" cy="1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According </a:t>
            </a:r>
            <a:r>
              <a:rPr lang="en-US" altLang="zh-TW" dirty="0"/>
              <a:t>to the timeline presented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Each color represents a cluster</a:t>
            </a:r>
          </a:p>
          <a:p>
            <a:pPr lvl="1"/>
            <a:r>
              <a:rPr lang="en-US" altLang="zh-TW" dirty="0" smtClean="0"/>
              <a:t>A set of living activities integrated into a list, so user can choose cluster’s activity by the list</a:t>
            </a:r>
          </a:p>
          <a:p>
            <a:r>
              <a:rPr lang="en-US" altLang="zh-TW" dirty="0" smtClean="0"/>
              <a:t>After labeling them, generating the new dataset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41784" y="3819525"/>
            <a:ext cx="8676456" cy="2266699"/>
            <a:chOff x="341784" y="3819525"/>
            <a:chExt cx="8676456" cy="226669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56" cy="22666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 bwMode="auto">
            <a:xfrm>
              <a:off x="389608" y="5085184"/>
              <a:ext cx="1086048" cy="2880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02" cy="2266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1" t="61821" r="67110" b="35002"/>
            <a:stretch/>
          </p:blipFill>
          <p:spPr>
            <a:xfrm>
              <a:off x="3722400" y="5220000"/>
              <a:ext cx="504056" cy="7200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1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also ask users to note the emergency level for all activities</a:t>
            </a:r>
          </a:p>
          <a:p>
            <a:pPr lvl="1"/>
            <a:r>
              <a:rPr lang="en-US" altLang="zh-TW" dirty="0" smtClean="0"/>
              <a:t>If an activity belongs to abnormal, once detecting this activity sends alert message to user’s caregiver</a:t>
            </a:r>
          </a:p>
          <a:p>
            <a:pPr lvl="1"/>
            <a:r>
              <a:rPr lang="en-US" altLang="zh-TW" dirty="0" smtClean="0"/>
              <a:t>If an activity belongs to normal, the system does nothing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2" y="3819525"/>
            <a:ext cx="8649804" cy="2273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4221553" y="1504368"/>
            <a:ext cx="4310887" cy="2068648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516216" y="404664"/>
            <a:ext cx="1848435" cy="926057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59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the function of discovering unknown activity, adaptive learning is necessary for AR model</a:t>
            </a:r>
          </a:p>
          <a:p>
            <a:r>
              <a:rPr lang="en-US" altLang="zh-TW" dirty="0" smtClean="0"/>
              <a:t>We design a similarity function for detecting whether the input instance is known activity or not</a:t>
            </a:r>
          </a:p>
          <a:p>
            <a:pPr lvl="1"/>
            <a:r>
              <a:rPr lang="en-US" altLang="zh-TW" dirty="0" smtClean="0"/>
              <a:t>The similarity function calculates the similarity scores of all activities</a:t>
            </a:r>
          </a:p>
          <a:p>
            <a:pPr lvl="1"/>
            <a:r>
              <a:rPr lang="en-US" altLang="zh-TW" dirty="0" smtClean="0"/>
              <a:t>If the highest score is lower than threshold 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, this input instance may be an unknown activity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If discovering an unknown activity, the mechanism of adaptive learning is triggered</a:t>
            </a:r>
          </a:p>
          <a:p>
            <a:pPr lvl="1"/>
            <a:r>
              <a:rPr lang="en-US" altLang="zh-TW" dirty="0" smtClean="0"/>
              <a:t>The adaptive learning is built by case-based reasoning (CBR)</a:t>
            </a:r>
          </a:p>
          <a:p>
            <a:r>
              <a:rPr lang="en-US" altLang="zh-TW" dirty="0"/>
              <a:t>CBR is </a:t>
            </a:r>
            <a:r>
              <a:rPr lang="en-US" altLang="zh-TW" dirty="0" smtClean="0"/>
              <a:t>the </a:t>
            </a:r>
            <a:r>
              <a:rPr lang="en-US" altLang="zh-TW" dirty="0"/>
              <a:t>process of solving new problems based on the solutions of similar past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So the system provides a service of the most similar activity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 bwMode="auto">
          <a:xfrm>
            <a:off x="5652120" y="4437112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6916564" y="4365104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680012" y="4823251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7025362" y="5075279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796136" y="5121188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3655990" y="5229200"/>
            <a:ext cx="1217739" cy="108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923928" y="5517232"/>
            <a:ext cx="396000" cy="252000"/>
          </a:xfrm>
          <a:prstGeom prst="rect">
            <a:avLst/>
          </a:prstGeom>
          <a:solidFill>
            <a:srgbClr val="A9A5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5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</a:rPr>
              <a:t>DBN</a:t>
            </a:r>
            <a:endParaRPr kumimoji="1" lang="zh-TW" alt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8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ant" dirty="0" smtClean="0"/>
                  <a:t>A case-based reasoning measurement is denoted as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</m:t>
                    </m:r>
                  </m:oMath>
                </a14:m>
                <a:r>
                  <a:rPr lang="en-US" altLang="zh-Hant" dirty="0"/>
                  <a:t> is denoted as a set of input description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Hant" dirty="0"/>
                  <a:t> for which a service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ant" dirty="0"/>
                  <a:t> is in the case base</a:t>
                </a:r>
              </a:p>
              <a:p>
                <a:r>
                  <a:rPr lang="en-US" altLang="zh-Hant" dirty="0"/>
                  <a:t>A similarity function is mapping to </a:t>
                </a:r>
                <a:r>
                  <a:rPr lang="en-US" altLang="zh-Hant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Han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t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Hant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Hant" dirty="0" smtClean="0"/>
              </a:p>
              <a:p>
                <a:endParaRPr lang="en-US" altLang="zh-Hant" sz="5400" dirty="0" smtClean="0"/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𝑑𝑖𝑠𝑡𝑛𝑎𝑐𝑒</m:t>
                        </m:r>
                      </m:e>
                      <m:sub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Hant" altLang="en-US" dirty="0">
                    <a:solidFill>
                      <a:schemeClr val="tx1"/>
                    </a:solidFill>
                    <a:latin typeface="Times"/>
                    <a:cs typeface="Times"/>
                  </a:rPr>
                  <a:t> </a:t>
                </a:r>
                <a:r>
                  <a:rPr lang="en-US" altLang="zh-Hant" dirty="0"/>
                  <a:t>is the </a:t>
                </a:r>
                <a:r>
                  <a:rPr lang="en-US" altLang="zh-TW" dirty="0"/>
                  <a:t>Manhattan </a:t>
                </a:r>
                <a:r>
                  <a:rPr lang="en-US" altLang="zh-Hant" dirty="0"/>
                  <a:t>distance of feature </a:t>
                </a:r>
                <a:r>
                  <a:rPr lang="en-US" altLang="zh-Hant" i="1" dirty="0" err="1" smtClean="0">
                    <a:latin typeface="Times"/>
                    <a:cs typeface="Times"/>
                  </a:rPr>
                  <a:t>i</a:t>
                </a:r>
                <a:endParaRPr lang="en-US" altLang="zh-Hant" dirty="0"/>
              </a:p>
              <a:p>
                <a:pPr lvl="1"/>
                <a:endParaRPr lang="en-US" altLang="zh-Hant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2"/>
                <a:stretch>
                  <a:fillRect l="-497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t" sz="2200" i="1" smtClean="0">
                          <a:latin typeface="Cambria Math" panose="02040503050406030204" pitchFamily="18" charset="0"/>
                          <a:cs typeface="Times"/>
                        </a:rPr>
                        <m:t>𝑠𝑖𝑚</m:t>
                      </m:r>
                      <m:d>
                        <m:dPr>
                          <m:ctrlP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Hant" sz="2200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Hant" sz="22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𝑖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=1</m:t>
                          </m:r>
                        </m:sub>
                        <m:sup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𝑛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+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Hant" sz="220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Hant" sz="22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 </m:t>
                          </m:r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Hant" altLang="en-US" sz="2200" dirty="0">
                  <a:latin typeface="Times"/>
                  <a:cs typeface="Time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36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4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Experiment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Layout of experimental environment</a:t>
            </a:r>
          </a:p>
          <a:p>
            <a:pPr lvl="1"/>
            <a:endParaRPr lang="en-US" altLang="zh-Hant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688632" cy="4032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39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Single-user Activity</a:t>
            </a:r>
          </a:p>
          <a:p>
            <a:pPr lvl="1"/>
            <a:r>
              <a:rPr lang="en-US" altLang="zh-TW" dirty="0" smtClean="0"/>
              <a:t>3 individual users with 2 hours of daily life routine</a:t>
            </a:r>
          </a:p>
          <a:p>
            <a:pPr lvl="1"/>
            <a:r>
              <a:rPr lang="en-US" altLang="zh-TW" dirty="0" smtClean="0"/>
              <a:t>10 types of ADLs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911993"/>
              </p:ext>
            </p:extLst>
          </p:nvPr>
        </p:nvGraphicFramePr>
        <p:xfrm>
          <a:off x="978868" y="3372061"/>
          <a:ext cx="7048648" cy="3024336"/>
        </p:xfrm>
        <a:graphic>
          <a:graphicData uri="http://schemas.openxmlformats.org/drawingml/2006/table">
            <a:tbl>
              <a:tblPr firstRow="1" firstCol="1" bandRow="1"/>
              <a:tblGrid>
                <a:gridCol w="1762162"/>
                <a:gridCol w="1762162"/>
                <a:gridCol w="1762162"/>
                <a:gridCol w="1762162"/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504056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Living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Study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Do exercise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newspaper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Kitchen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Bedroom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Sleeping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Hallway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52920" y="2780928"/>
            <a:ext cx="4671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strike="noStrike" cap="none" normalizeH="0" baseline="0" dirty="0" smtClean="0" bmk="_Toc330345498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Activity list in the simulated home</a:t>
            </a:r>
            <a:endParaRPr kumimoji="0" lang="en-US" altLang="zh-TW" sz="2400" b="1" i="0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ambient part AR model finds 8 clusters, and each cluster represents one to two activities.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40021"/>
              </p:ext>
            </p:extLst>
          </p:nvPr>
        </p:nvGraphicFramePr>
        <p:xfrm>
          <a:off x="364569" y="2619666"/>
          <a:ext cx="8136906" cy="3634464"/>
        </p:xfrm>
        <a:graphic>
          <a:graphicData uri="http://schemas.openxmlformats.org/drawingml/2006/table">
            <a:tbl>
              <a:tblPr firstRow="1" firstCol="1" bandRow="1"/>
              <a:tblGrid>
                <a:gridCol w="2096434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</a:tblGrid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 1</a:t>
                      </a:r>
                      <a:endParaRPr lang="zh-TW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F0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5F8"/>
                    </a:solidFill>
                  </a:tcPr>
                </a:tc>
              </a:tr>
            </a:tbl>
          </a:graphicData>
        </a:graphic>
      </p:graphicFrame>
      <p:sp>
        <p:nvSpPr>
          <p:cNvPr id="7" name="圓角矩形 6"/>
          <p:cNvSpPr/>
          <p:nvPr/>
        </p:nvSpPr>
        <p:spPr bwMode="auto">
          <a:xfrm>
            <a:off x="3923928" y="3429000"/>
            <a:ext cx="864096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5436096" y="4293192"/>
            <a:ext cx="864096" cy="86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683568" y="4437112"/>
            <a:ext cx="1440160" cy="61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827712" y="3501080"/>
            <a:ext cx="1152000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37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Monitoring the ADL of elders to measure their ability can improve the safe living conditions at </a:t>
            </a:r>
            <a:r>
              <a:rPr lang="en-US" altLang="zh-TW" sz="2600" dirty="0" smtClean="0"/>
              <a:t>home</a:t>
            </a:r>
            <a:endParaRPr lang="en-US" altLang="zh-TW" dirty="0" smtClean="0"/>
          </a:p>
          <a:p>
            <a:pPr algn="just"/>
            <a:r>
              <a:rPr lang="en-US" altLang="zh-TW" dirty="0" smtClean="0"/>
              <a:t>Most of </a:t>
            </a:r>
            <a:r>
              <a:rPr lang="en-US" altLang="zh-TW" dirty="0"/>
              <a:t>automatic monitoring activity </a:t>
            </a:r>
            <a:r>
              <a:rPr lang="en-US" altLang="zh-TW" dirty="0" smtClean="0"/>
              <a:t>methods are still in </a:t>
            </a:r>
            <a:r>
              <a:rPr lang="en-US" altLang="zh-TW" dirty="0"/>
              <a:t>the experimental stage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Both ambient 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develop the technique of activity recognition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/>
              <a:t>technology of fusing both types of sensors is lacking</a:t>
            </a:r>
          </a:p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Unfriendly human computer </a:t>
            </a:r>
            <a:r>
              <a:rPr lang="en-US" altLang="zh-TW" sz="2600" dirty="0" smtClean="0"/>
              <a:t>interaction</a:t>
            </a:r>
            <a:endParaRPr lang="en-US" altLang="zh-TW" sz="2600" dirty="0"/>
          </a:p>
          <a:p>
            <a:pPr lvl="1" algn="just"/>
            <a:r>
              <a:rPr lang="en-US" altLang="zh-TW" dirty="0" smtClean="0"/>
              <a:t>Most of activity </a:t>
            </a:r>
            <a:r>
              <a:rPr lang="en-US" altLang="zh-TW" dirty="0"/>
              <a:t>recognition methods are supervised learning </a:t>
            </a:r>
          </a:p>
          <a:p>
            <a:pPr lvl="1" algn="just"/>
            <a:r>
              <a:rPr lang="en-US" altLang="zh-TW" dirty="0" smtClean="0"/>
              <a:t>All training data are required to be labeled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8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cluster C3 represents two activities:</a:t>
            </a:r>
          </a:p>
          <a:p>
            <a:pPr lvl="1"/>
            <a:r>
              <a:rPr lang="en-US" altLang="zh-TW" dirty="0" smtClean="0"/>
              <a:t>“Exercise” and “Meal”</a:t>
            </a:r>
          </a:p>
          <a:p>
            <a:pPr lvl="1"/>
            <a:r>
              <a:rPr lang="en-US" altLang="zh-TW" dirty="0" smtClean="0"/>
              <a:t>They </a:t>
            </a:r>
            <a:r>
              <a:rPr lang="en-US" altLang="zh-TW" dirty="0"/>
              <a:t>are both staying in living room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And </a:t>
            </a:r>
            <a:r>
              <a:rPr lang="en-US" altLang="zh-TW" dirty="0"/>
              <a:t>they are not using any electronic </a:t>
            </a:r>
            <a:r>
              <a:rPr lang="en-US" altLang="zh-TW" dirty="0" smtClean="0"/>
              <a:t>appliance</a:t>
            </a:r>
          </a:p>
          <a:p>
            <a:r>
              <a:rPr lang="en-US" altLang="zh-TW" dirty="0" smtClean="0"/>
              <a:t>Only using </a:t>
            </a:r>
            <a:r>
              <a:rPr lang="en-US" altLang="zh-TW" dirty="0"/>
              <a:t>ambient sensor is hard to identify various activities of daily </a:t>
            </a:r>
            <a:r>
              <a:rPr lang="en-US" altLang="zh-TW" dirty="0" smtClean="0"/>
              <a:t>living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" y="4342631"/>
            <a:ext cx="88296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extraction:</a:t>
            </a:r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physical </a:t>
            </a:r>
            <a:r>
              <a:rPr lang="en-US" altLang="zh-TW" dirty="0" smtClean="0"/>
              <a:t>meaning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educe </a:t>
            </a:r>
            <a:r>
              <a:rPr lang="en-US" altLang="zh-TW" dirty="0"/>
              <a:t>the quantity of </a:t>
            </a:r>
            <a:r>
              <a:rPr lang="en-US" altLang="zh-TW" dirty="0" smtClean="0"/>
              <a:t>data</a:t>
            </a:r>
          </a:p>
          <a:p>
            <a:r>
              <a:rPr lang="en-US" altLang="zh-TW" dirty="0" smtClean="0"/>
              <a:t>Distinguish “Posture” and ”Motion”</a:t>
            </a:r>
          </a:p>
          <a:p>
            <a:pPr lvl="1"/>
            <a:r>
              <a:rPr lang="en-US" altLang="zh-TW" dirty="0" smtClean="0"/>
              <a:t>Acceleration and Orientation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7" y="3615163"/>
            <a:ext cx="8591087" cy="319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First Layer  2LDPMM</a:t>
            </a:r>
          </a:p>
          <a:p>
            <a:pPr lvl="1"/>
            <a:r>
              <a:rPr lang="en-US" altLang="zh-TW" dirty="0" smtClean="0"/>
              <a:t>Find 56 kinds of clusters (hand’s behaviors)</a:t>
            </a:r>
          </a:p>
          <a:p>
            <a:r>
              <a:rPr lang="en-US" altLang="zh-TW" dirty="0" smtClean="0"/>
              <a:t>One activity may have many kinds of hand’s behaviors</a:t>
            </a:r>
          </a:p>
          <a:p>
            <a:pPr lvl="1"/>
            <a:r>
              <a:rPr lang="en-US" altLang="zh-TW" dirty="0" smtClean="0"/>
              <a:t>In other words, one kind of hand’s behavior may occur in different activities</a:t>
            </a:r>
          </a:p>
          <a:p>
            <a:pPr lvl="1"/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90002"/>
              </p:ext>
            </p:extLst>
          </p:nvPr>
        </p:nvGraphicFramePr>
        <p:xfrm>
          <a:off x="179512" y="3599264"/>
          <a:ext cx="8712969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450454"/>
                <a:gridCol w="405349"/>
                <a:gridCol w="406375"/>
                <a:gridCol w="405349"/>
                <a:gridCol w="406375"/>
                <a:gridCol w="406375"/>
                <a:gridCol w="405349"/>
                <a:gridCol w="406375"/>
                <a:gridCol w="405349"/>
                <a:gridCol w="406375"/>
                <a:gridCol w="550702"/>
                <a:gridCol w="583457"/>
                <a:gridCol w="724714"/>
                <a:gridCol w="583457"/>
                <a:gridCol w="583457"/>
                <a:gridCol w="583457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575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 bwMode="auto">
          <a:xfrm>
            <a:off x="107505" y="3743280"/>
            <a:ext cx="1584176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965176" y="3730263"/>
            <a:ext cx="590600" cy="169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-1" y="4550509"/>
            <a:ext cx="1691681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53751" y="4319719"/>
            <a:ext cx="1584176" cy="32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2699792" y="4293096"/>
            <a:ext cx="381642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80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Second Layer  2LDPMM</a:t>
            </a:r>
          </a:p>
          <a:p>
            <a:pPr lvl="1"/>
            <a:r>
              <a:rPr lang="en-US" altLang="zh-TW" dirty="0" smtClean="0"/>
              <a:t>Find 16 kinds of clusters (actions of different activities)</a:t>
            </a:r>
          </a:p>
          <a:p>
            <a:r>
              <a:rPr lang="en-US" altLang="zh-TW" dirty="0" smtClean="0"/>
              <a:t>One activity may have many kinds of actions</a:t>
            </a:r>
          </a:p>
          <a:p>
            <a:pPr lvl="1"/>
            <a:r>
              <a:rPr lang="en-US" altLang="zh-TW" dirty="0" smtClean="0"/>
              <a:t>Having meal has different actions (Drinking, Eating, tec.)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828065"/>
              </p:ext>
            </p:extLst>
          </p:nvPr>
        </p:nvGraphicFramePr>
        <p:xfrm>
          <a:off x="-3" y="3284984"/>
          <a:ext cx="9144003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47667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13" name="圓角矩形 12"/>
          <p:cNvSpPr/>
          <p:nvPr/>
        </p:nvSpPr>
        <p:spPr bwMode="auto">
          <a:xfrm>
            <a:off x="2449860" y="4203000"/>
            <a:ext cx="2448272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259221" y="4228415"/>
            <a:ext cx="106186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5315644" y="3502590"/>
            <a:ext cx="468000" cy="158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-36512" y="3501080"/>
            <a:ext cx="1648483" cy="576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107504" y="4725176"/>
            <a:ext cx="1224000" cy="28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2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Non-parametric Hierarchical Activity Recognition Model</a:t>
            </a:r>
          </a:p>
          <a:p>
            <a:pPr lvl="1"/>
            <a:r>
              <a:rPr lang="en-US" altLang="zh-TW" dirty="0" smtClean="0"/>
              <a:t>Find 14 kinds of clusters (behaviors of different ADLs)</a:t>
            </a:r>
          </a:p>
          <a:p>
            <a:r>
              <a:rPr lang="en-US" altLang="zh-TW" dirty="0" smtClean="0"/>
              <a:t>One activity may have many kinds of behaviors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04565"/>
              </p:ext>
            </p:extLst>
          </p:nvPr>
        </p:nvGraphicFramePr>
        <p:xfrm>
          <a:off x="107510" y="3349815"/>
          <a:ext cx="8856978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84174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</a:t>
                      </a:r>
                      <a:r>
                        <a:rPr lang="en-US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2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labeling interface for building automatic ADL-aware healthcare system</a:t>
            </a:r>
          </a:p>
          <a:p>
            <a:pPr lvl="1"/>
            <a:r>
              <a:rPr lang="en-US" altLang="zh-TW" dirty="0" smtClean="0"/>
              <a:t>According to 16 kinds of recognized clusters, each cluster represent one ADL</a:t>
            </a:r>
          </a:p>
          <a:p>
            <a:pPr lvl="1"/>
            <a:r>
              <a:rPr lang="en-US" altLang="zh-TW" dirty="0" smtClean="0"/>
              <a:t>One color represents one cluster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3" y="3793553"/>
            <a:ext cx="8691715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5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Accuracies of each ADL and all ADLs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That the TP of each cluster is its dominated ADL</a:t>
            </a:r>
          </a:p>
          <a:p>
            <a:pPr lvl="1"/>
            <a:r>
              <a:rPr lang="en-US" altLang="zh-TW" dirty="0" smtClean="0"/>
              <a:t>The accuracy of fusion result is up to 97.4846%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The accuracies of only ambient and only vital sign:</a:t>
            </a:r>
          </a:p>
          <a:p>
            <a:pPr lvl="1"/>
            <a:r>
              <a:rPr lang="en-US" altLang="zh-TW" dirty="0" smtClean="0"/>
              <a:t>Only ambient data </a:t>
            </a:r>
            <a:r>
              <a:rPr lang="en-US" altLang="zh-TW" dirty="0"/>
              <a:t>is </a:t>
            </a:r>
            <a:r>
              <a:rPr lang="en-US" altLang="zh-TW" dirty="0" smtClean="0"/>
              <a:t>83.6175%</a:t>
            </a:r>
          </a:p>
          <a:p>
            <a:pPr lvl="1"/>
            <a:r>
              <a:rPr lang="en-US" altLang="zh-TW" dirty="0" smtClean="0"/>
              <a:t>Only vital sign data </a:t>
            </a:r>
            <a:r>
              <a:rPr lang="en-US" altLang="zh-TW" dirty="0"/>
              <a:t>is </a:t>
            </a:r>
            <a:r>
              <a:rPr lang="en-US" altLang="zh-TW" dirty="0" smtClean="0"/>
              <a:t>83.7175%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180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TW" altLang="en-US" sz="1800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𝑇𝑟𝑢𝑒𝑁𝑒𝑔𝑎𝑡𝑖𝑣𝑒</m:t>
                              </m:r>
                            </m:e>
                          </m:d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zh-TW" altLang="en-US" sz="1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19148"/>
              </p:ext>
            </p:extLst>
          </p:nvPr>
        </p:nvGraphicFramePr>
        <p:xfrm>
          <a:off x="381000" y="3789040"/>
          <a:ext cx="8511480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1000537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Activity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0.9834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0.9054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0.9966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0.9773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0.9403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Average 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indent="127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0.974846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Discovering New Activity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Adaptive learning can discover new activity and learn it</a:t>
            </a:r>
          </a:p>
          <a:p>
            <a:pPr lvl="1"/>
            <a:r>
              <a:rPr lang="en-US" altLang="zh-TW" dirty="0" smtClean="0"/>
              <a:t>We test one new ADL: playing iPad </a:t>
            </a:r>
            <a:r>
              <a:rPr lang="en-US" altLang="zh-TW" dirty="0"/>
              <a:t>o</a:t>
            </a:r>
            <a:r>
              <a:rPr lang="en-US" altLang="zh-TW" dirty="0" smtClean="0"/>
              <a:t>n the bed</a:t>
            </a:r>
          </a:p>
          <a:p>
            <a:r>
              <a:rPr lang="en-US" altLang="zh-TW" dirty="0" smtClean="0"/>
              <a:t>The similarity function computes all known ADLs’ similarity score</a:t>
            </a:r>
          </a:p>
          <a:p>
            <a:pPr lvl="1"/>
            <a:r>
              <a:rPr lang="en-US" altLang="zh-TW" dirty="0" smtClean="0"/>
              <a:t>The highest score of ADL is “Play pad”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80" y="3645024"/>
            <a:ext cx="5219700" cy="3009265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563888" y="4581128"/>
            <a:ext cx="3347492" cy="1057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13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NHARM</a:t>
            </a:r>
          </a:p>
          <a:p>
            <a:pPr lvl="1"/>
            <a:r>
              <a:rPr lang="en-US" altLang="zh-TW" dirty="0"/>
              <a:t>3 individual subjects for single-user activity </a:t>
            </a:r>
            <a:r>
              <a:rPr lang="en-US" altLang="zh-TW" dirty="0" smtClean="0"/>
              <a:t>experiments</a:t>
            </a:r>
          </a:p>
          <a:p>
            <a:pPr lvl="1"/>
            <a:r>
              <a:rPr lang="en-US" altLang="zh-TW" dirty="0" smtClean="0"/>
              <a:t>The precision each subject are 97.8%, 98.7%, 96.5%</a:t>
            </a:r>
          </a:p>
          <a:p>
            <a:pPr lvl="1"/>
            <a:r>
              <a:rPr lang="en-US" altLang="zh-TW" dirty="0" smtClean="0"/>
              <a:t>Average precision is up to 97.67%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48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35183"/>
              </p:ext>
            </p:extLst>
          </p:nvPr>
        </p:nvGraphicFramePr>
        <p:xfrm>
          <a:off x="395536" y="3573016"/>
          <a:ext cx="8568952" cy="3187864"/>
        </p:xfrm>
        <a:graphic>
          <a:graphicData uri="http://schemas.openxmlformats.org/drawingml/2006/table">
            <a:tbl>
              <a:tblPr firstRow="1" firstCol="1" bandRow="1"/>
              <a:tblGrid>
                <a:gridCol w="1656184"/>
                <a:gridCol w="1152128"/>
                <a:gridCol w="1152128"/>
                <a:gridCol w="1152128"/>
                <a:gridCol w="1152128"/>
                <a:gridCol w="1152128"/>
                <a:gridCol w="1152128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1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2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3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26178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99.4%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98.9%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95.7%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99.2%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97.7%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83.1%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</a:t>
                      </a:r>
                      <a:r>
                        <a:rPr 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91.4%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91.7%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91.5%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87.1%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Exercise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99.8%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Overall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96.5%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49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</p:spPr>
        <p:txBody>
          <a:bodyPr/>
          <a:lstStyle/>
          <a:p>
            <a:pPr algn="just"/>
            <a:r>
              <a:rPr lang="en-US" altLang="zh-TW" dirty="0" smtClean="0"/>
              <a:t>We propose a system that helps caregivers recognize elders’ ADL in their home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 smtClean="0"/>
              <a:t>Monitoring elders activity in real-time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/>
              <a:t>Discovering </a:t>
            </a:r>
            <a:r>
              <a:rPr lang="en-US" altLang="zh-TW" sz="2400" dirty="0" smtClean="0"/>
              <a:t>new activity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 nonparametric </a:t>
            </a:r>
            <a:r>
              <a:rPr lang="en-US" altLang="zh-TW" dirty="0" smtClean="0"/>
              <a:t>hierarchical activity recognition method (NHARM) </a:t>
            </a:r>
            <a:r>
              <a:rPr lang="en-US" altLang="zh-TW" dirty="0" smtClean="0"/>
              <a:t>is proposed to </a:t>
            </a:r>
            <a:r>
              <a:rPr lang="en-US" altLang="zh-TW" dirty="0" smtClean="0"/>
              <a:t>categorize raw sensor data </a:t>
            </a:r>
            <a:r>
              <a:rPr lang="en-US" altLang="zh-TW" smtClean="0"/>
              <a:t>into lower quantity of clusters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Labeling activity with lower efforts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We have </a:t>
            </a:r>
            <a:r>
              <a:rPr lang="en-US" altLang="zh-TW" dirty="0"/>
              <a:t>proposed a healthcare system to monitor the activities of daily living for elders in their home </a:t>
            </a:r>
            <a:r>
              <a:rPr lang="en-US" altLang="zh-TW" dirty="0" smtClean="0"/>
              <a:t>environments</a:t>
            </a:r>
          </a:p>
          <a:p>
            <a:r>
              <a:rPr lang="en-US" altLang="zh-Hant" dirty="0" smtClean="0"/>
              <a:t>The activity </a:t>
            </a:r>
            <a:r>
              <a:rPr lang="en-US" altLang="zh-Hant" dirty="0"/>
              <a:t>monitoring model is more appropriate for real living environment </a:t>
            </a:r>
            <a:endParaRPr lang="en-US" altLang="zh-Hant" dirty="0" smtClean="0"/>
          </a:p>
          <a:p>
            <a:pPr lvl="1"/>
            <a:r>
              <a:rPr lang="en-US" altLang="zh-Hant" dirty="0" smtClean="0"/>
              <a:t>The AR precision is up to 97.67% by fusing sensors</a:t>
            </a:r>
          </a:p>
          <a:p>
            <a:pPr lvl="1"/>
            <a:r>
              <a:rPr lang="en-US" altLang="zh-Hant" dirty="0" smtClean="0"/>
              <a:t>Reducing the burden on labeling stage</a:t>
            </a:r>
          </a:p>
          <a:p>
            <a:pPr lvl="1"/>
            <a:r>
              <a:rPr lang="en-US" altLang="zh-TW" dirty="0" smtClean="0"/>
              <a:t>It is able </a:t>
            </a:r>
            <a:r>
              <a:rPr lang="en-US" altLang="zh-TW" dirty="0"/>
              <a:t>to discovery </a:t>
            </a:r>
            <a:r>
              <a:rPr lang="en-US" altLang="zh-TW" dirty="0" smtClean="0"/>
              <a:t>new activity </a:t>
            </a:r>
            <a:r>
              <a:rPr lang="en-US" altLang="zh-TW" dirty="0"/>
              <a:t>automatically and </a:t>
            </a:r>
            <a:r>
              <a:rPr lang="en-US" altLang="zh-TW" dirty="0" smtClean="0"/>
              <a:t>retraining </a:t>
            </a:r>
            <a:r>
              <a:rPr lang="en-US" altLang="zh-TW" dirty="0"/>
              <a:t>the AR </a:t>
            </a:r>
            <a:r>
              <a:rPr lang="en-US" altLang="zh-TW" dirty="0" smtClean="0"/>
              <a:t>model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A more friendly interface for elderly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invite some elderly people use our system and give some </a:t>
            </a:r>
            <a:r>
              <a:rPr lang="en-US" altLang="zh-TW" dirty="0" smtClean="0"/>
              <a:t>feedbacks</a:t>
            </a:r>
          </a:p>
          <a:p>
            <a:pPr lvl="1"/>
            <a:r>
              <a:rPr lang="en-US" altLang="zh-TW" dirty="0" smtClean="0"/>
              <a:t>Base </a:t>
            </a:r>
            <a:r>
              <a:rPr lang="en-US" altLang="zh-TW" dirty="0"/>
              <a:t>on those feedbacks to improve the labeling interface</a:t>
            </a:r>
            <a:endParaRPr lang="en-US" altLang="zh-TW" dirty="0" smtClean="0"/>
          </a:p>
          <a:p>
            <a:pPr lvl="0"/>
            <a:r>
              <a:rPr lang="en-US" altLang="zh-TW" dirty="0"/>
              <a:t>Developing more applications based on the activity-aware system</a:t>
            </a:r>
            <a:endParaRPr lang="zh-TW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service is simple that we only give alert message when the system monitors the </a:t>
            </a:r>
            <a:r>
              <a:rPr lang="en-US" altLang="zh-TW" dirty="0" smtClean="0"/>
              <a:t>abnormal activity labeled </a:t>
            </a:r>
            <a:r>
              <a:rPr lang="en-US" altLang="zh-TW" dirty="0"/>
              <a:t>by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/>
              <a:t>There are more useful applications can imply in </a:t>
            </a:r>
            <a:r>
              <a:rPr lang="en-US" altLang="zh-TW" dirty="0" smtClean="0"/>
              <a:t>the our healthcare system based </a:t>
            </a:r>
            <a:r>
              <a:rPr lang="en-US" altLang="zh-TW" dirty="0"/>
              <a:t>on the real-time monitoring </a:t>
            </a:r>
            <a:r>
              <a:rPr lang="en-US" altLang="zh-TW" dirty="0" smtClean="0"/>
              <a:t>activity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4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800" y="3212976"/>
            <a:ext cx="3744416" cy="720080"/>
          </a:xfrm>
        </p:spPr>
        <p:txBody>
          <a:bodyPr/>
          <a:lstStyle/>
          <a:p>
            <a:pPr algn="ctr"/>
            <a:r>
              <a:rPr lang="en-US" altLang="zh-TW" sz="5400" dirty="0" smtClean="0"/>
              <a:t>Q &amp; A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6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800" y="3212976"/>
            <a:ext cx="3744416" cy="720080"/>
          </a:xfrm>
        </p:spPr>
        <p:txBody>
          <a:bodyPr/>
          <a:lstStyle/>
          <a:p>
            <a:pPr algn="ctr"/>
            <a:r>
              <a:rPr lang="en-US" altLang="zh-TW" sz="5400" dirty="0" smtClean="0"/>
              <a:t>Appendix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2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in Place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With population aging, the aging in place is popular</a:t>
            </a:r>
          </a:p>
          <a:p>
            <a:pPr algn="just"/>
            <a:r>
              <a:rPr lang="en-US" altLang="zh-TW" dirty="0" smtClean="0"/>
              <a:t>The </a:t>
            </a:r>
            <a:r>
              <a:rPr lang="en-US" altLang="zh-TW" dirty="0"/>
              <a:t>ability to live in one’s own home and community </a:t>
            </a:r>
            <a:r>
              <a:rPr lang="en-US" altLang="zh-TW" dirty="0" smtClean="0"/>
              <a:t>safely</a:t>
            </a:r>
            <a:r>
              <a:rPr lang="en-US" altLang="zh-TW" dirty="0"/>
              <a:t>, independently</a:t>
            </a:r>
            <a:r>
              <a:rPr lang="en-US" altLang="zh-TW" dirty="0" smtClean="0"/>
              <a:t>, and comfortably</a:t>
            </a:r>
            <a:r>
              <a:rPr lang="en-US" altLang="zh-TW" dirty="0"/>
              <a:t>, regardless of age, income, or ability level</a:t>
            </a:r>
            <a:endParaRPr lang="en-US" altLang="zh-TW" sz="1450" dirty="0" smtClean="0"/>
          </a:p>
          <a:p>
            <a:pPr algn="just">
              <a:lnSpc>
                <a:spcPct val="150000"/>
              </a:lnSpc>
            </a:pPr>
            <a:r>
              <a:rPr lang="en-US" altLang="zh-TW" dirty="0" smtClean="0"/>
              <a:t>The inconvenient situation the </a:t>
            </a:r>
            <a:r>
              <a:rPr lang="en-US" altLang="zh-TW" dirty="0"/>
              <a:t>elders are facing still </a:t>
            </a:r>
            <a:r>
              <a:rPr lang="en-US" altLang="zh-TW" dirty="0" smtClean="0"/>
              <a:t>exist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Loss </a:t>
            </a:r>
            <a:r>
              <a:rPr lang="en-US" altLang="zh-TW" dirty="0"/>
              <a:t>of autonomy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symptoms</a:t>
            </a:r>
          </a:p>
          <a:p>
            <a:pPr lvl="1" algn="just">
              <a:lnSpc>
                <a:spcPct val="150000"/>
              </a:lnSpc>
            </a:pPr>
            <a:endParaRPr lang="en-US" altLang="zh-TW" dirty="0"/>
          </a:p>
          <a:p>
            <a:pPr lvl="1" algn="just"/>
            <a:endParaRPr lang="en-US" altLang="zh-TW" dirty="0"/>
          </a:p>
          <a:p>
            <a:pPr lvl="2" algn="just"/>
            <a:endParaRPr lang="en-US" altLang="zh-TW" dirty="0"/>
          </a:p>
          <a:p>
            <a:pPr lvl="1"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pic>
        <p:nvPicPr>
          <p:cNvPr id="3078" name="Picture 6" descr="http://www.lifeconnectathome.com/Kitchen_Aging_in_Place_Design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258129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 smtClean="0"/>
              <a:t>Monitoring </a:t>
            </a:r>
            <a:r>
              <a:rPr lang="en-US" altLang="zh-TW" sz="2600" dirty="0"/>
              <a:t>the ADL of elders to measure their ability can improve the safe living conditions at home</a:t>
            </a:r>
          </a:p>
          <a:p>
            <a:r>
              <a:rPr lang="en-US" altLang="zh-TW" dirty="0" smtClean="0"/>
              <a:t>Wireless </a:t>
            </a:r>
            <a:r>
              <a:rPr lang="en-US" altLang="zh-TW" dirty="0"/>
              <a:t>sensor network (WSN) is a well-developed technology in recent years</a:t>
            </a:r>
          </a:p>
          <a:p>
            <a:pPr lvl="1"/>
            <a:r>
              <a:rPr lang="en-US" altLang="zh-TW" i="1" dirty="0"/>
              <a:t>e.g.</a:t>
            </a:r>
            <a:r>
              <a:rPr lang="en-US" altLang="zh-TW" dirty="0"/>
              <a:t> mobile pad, smart watch or raspberry Pi with ambient sensors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86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AR model of training mode has two main </a:t>
            </a:r>
            <a:r>
              <a:rPr lang="en-US" altLang="zh-TW" dirty="0" smtClean="0"/>
              <a:t>layer</a:t>
            </a:r>
          </a:p>
          <a:p>
            <a:r>
              <a:rPr lang="en-US" altLang="zh-TW" dirty="0" smtClean="0"/>
              <a:t>First layer contains two </a:t>
            </a:r>
            <a:r>
              <a:rPr lang="en-US" altLang="zh-TW" dirty="0"/>
              <a:t>separated AR models for ambient and vital sign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Ambient data are discrete and vital sign data are continuous</a:t>
            </a:r>
          </a:p>
          <a:p>
            <a:r>
              <a:rPr lang="en-US" altLang="zh-TW" dirty="0" smtClean="0"/>
              <a:t>Second layer integrates the results from ambient and vital sign and builds the AR model</a:t>
            </a:r>
          </a:p>
          <a:p>
            <a:r>
              <a:rPr lang="en-US" altLang="zh-TW" dirty="0" smtClean="0"/>
              <a:t>Training data are categorized by the Training mode AR model</a:t>
            </a:r>
          </a:p>
          <a:p>
            <a:pPr lvl="1"/>
            <a:r>
              <a:rPr lang="en-US" altLang="zh-TW" dirty="0" smtClean="0"/>
              <a:t>Users only need to label each category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5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be the training </a:t>
                </a:r>
                <a:r>
                  <a:rPr lang="en-US" altLang="zh-TW" dirty="0" smtClean="0"/>
                  <a:t>set,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similarity measurement uses </a:t>
                </a:r>
                <a:r>
                  <a:rPr lang="en-US" altLang="zh-TW" dirty="0" smtClean="0"/>
                  <a:t>Hamming distance</a:t>
                </a:r>
              </a:p>
              <a:p>
                <a:endParaRPr lang="en-US" altLang="zh-TW" sz="1600" i="1" dirty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r>
                  <a:rPr lang="en-US" altLang="zh-TW" dirty="0" smtClean="0"/>
                  <a:t>The identity function</a:t>
                </a:r>
              </a:p>
              <a:p>
                <a:pPr marL="0" indent="0">
                  <a:buNone/>
                </a:pPr>
                <a:r>
                  <a:rPr lang="en-US" altLang="zh-TW" i="1" dirty="0" smtClean="0"/>
                  <a:t/>
                </a:r>
                <a:br>
                  <a:rPr lang="en-US" altLang="zh-TW" i="1" dirty="0" smtClean="0"/>
                </a:br>
                <a:endParaRPr lang="en-US" altLang="zh-TW" i="1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the </a:t>
                </a:r>
                <a:r>
                  <a:rPr lang="en-US" altLang="zh-TW" dirty="0"/>
                  <a:t>cluster </a:t>
                </a:r>
                <a:r>
                  <a:rPr lang="en-US" altLang="zh-TW" dirty="0" smtClean="0"/>
                  <a:t>head for </a:t>
                </a:r>
                <a:r>
                  <a:rPr lang="en-US" altLang="zh-TW" dirty="0" err="1" smtClean="0"/>
                  <a:t>i</a:t>
                </a:r>
                <a:r>
                  <a:rPr lang="en-US" altLang="zh-TW" baseline="30000" dirty="0" err="1" smtClean="0"/>
                  <a:t>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neighbor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number of neighbors with cluster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3"/>
                <a:stretch>
                  <a:fillRect l="-501" t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4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/>
                  <a:t>The function of weight voting is used to determine </a:t>
                </a:r>
                <a:r>
                  <a:rPr lang="en-US" altLang="zh-TW" dirty="0" smtClean="0"/>
                  <a:t>one instance </a:t>
                </a:r>
                <a:r>
                  <a:rPr lang="en-US" altLang="zh-TW" dirty="0"/>
                  <a:t>belongs to which </a:t>
                </a:r>
                <a:r>
                  <a:rPr lang="en-US" altLang="zh-TW" dirty="0" smtClean="0"/>
                  <a:t>cluster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/>
                  <a:t>The instance will belong to the closet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TW" altLang="en-US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3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Integrating ambient sensor and vital sign sensor data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The methods of data analysis between Ambient 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are different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High cost </a:t>
            </a:r>
            <a:r>
              <a:rPr lang="en-US" altLang="zh-TW" dirty="0"/>
              <a:t>on </a:t>
            </a:r>
            <a:r>
              <a:rPr lang="en-US" altLang="zh-TW" dirty="0" smtClean="0"/>
              <a:t>labeling activity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Ground truth of each instance in machine learning are necessary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Adaptive learning </a:t>
            </a:r>
            <a:r>
              <a:rPr lang="en-US" altLang="zh-TW" dirty="0"/>
              <a:t>of </a:t>
            </a:r>
            <a:r>
              <a:rPr lang="en-US" altLang="zh-TW" dirty="0" smtClean="0"/>
              <a:t>activity recognition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With aging, elderly people may have new lifestyles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r>
                  <a:rPr lang="en-US" altLang="zh-TW" dirty="0" smtClean="0"/>
                  <a:t>Binomial distribution</a:t>
                </a:r>
              </a:p>
              <a:p>
                <a:pPr marL="0" indent="0">
                  <a:buNone/>
                </a:pPr>
                <a:endParaRPr lang="en-US" altLang="zh-TW" sz="5400" dirty="0"/>
              </a:p>
              <a:p>
                <a:r>
                  <a:rPr lang="en-US" altLang="zh-TW" dirty="0" smtClean="0"/>
                  <a:t>Multinomial distribution</a:t>
                </a:r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en-US" altLang="zh-TW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b="-115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nary>
                        </m:den>
                      </m:f>
                      <m:sSubSup>
                        <m:sSub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Two parameters</a:t>
                </a:r>
              </a:p>
              <a:p>
                <a:pPr lvl="1"/>
                <a:r>
                  <a:rPr lang="en-US" altLang="zh-TW" dirty="0" smtClean="0"/>
                  <a:t>Concentration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Base measure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861794" y="5305349"/>
            <a:ext cx="1733808" cy="1508027"/>
            <a:chOff x="861794" y="5305349"/>
            <a:chExt cx="1733808" cy="1508027"/>
          </a:xfrm>
        </p:grpSpPr>
        <p:pic>
          <p:nvPicPr>
            <p:cNvPr id="8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2" b="58005"/>
            <a:stretch/>
          </p:blipFill>
          <p:spPr bwMode="auto">
            <a:xfrm>
              <a:off x="901621" y="5305349"/>
              <a:ext cx="1654155" cy="121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2843808" y="5298112"/>
            <a:ext cx="1706557" cy="1532280"/>
            <a:chOff x="2659772" y="5298112"/>
            <a:chExt cx="1706557" cy="1532280"/>
          </a:xfrm>
        </p:grpSpPr>
        <p:pic>
          <p:nvPicPr>
            <p:cNvPr id="9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1" b="57756"/>
            <a:stretch/>
          </p:blipFill>
          <p:spPr bwMode="auto">
            <a:xfrm>
              <a:off x="2711177" y="5298112"/>
              <a:ext cx="1572791" cy="1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854830" y="5298112"/>
            <a:ext cx="1706557" cy="1488584"/>
            <a:chOff x="4470779" y="5301208"/>
            <a:chExt cx="1706557" cy="1488584"/>
          </a:xfrm>
        </p:grpSpPr>
        <p:pic>
          <p:nvPicPr>
            <p:cNvPr id="205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19" r="48808" b="5544"/>
            <a:stretch/>
          </p:blipFill>
          <p:spPr bwMode="auto">
            <a:xfrm>
              <a:off x="4502087" y="5301208"/>
              <a:ext cx="1652985" cy="122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6906027" y="5298112"/>
            <a:ext cx="1706557" cy="1453026"/>
            <a:chOff x="6331023" y="5301208"/>
            <a:chExt cx="1706557" cy="1453026"/>
          </a:xfrm>
        </p:grpSpPr>
        <p:pic>
          <p:nvPicPr>
            <p:cNvPr id="1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3" t="53576" b="4287"/>
            <a:stretch/>
          </p:blipFill>
          <p:spPr bwMode="auto">
            <a:xfrm>
              <a:off x="6364146" y="5301208"/>
              <a:ext cx="1584374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62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process (DP) is an infinite-dimensional generalization of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</a:t>
                </a:r>
              </a:p>
              <a:p>
                <a:r>
                  <a:rPr lang="en-US" altLang="zh-TW" dirty="0" smtClean="0"/>
                  <a:t>DP also has two parameters</a:t>
                </a:r>
              </a:p>
              <a:p>
                <a:pPr lvl="1"/>
                <a:r>
                  <a:rPr lang="en-US" altLang="zh-TW" dirty="0" smtClean="0"/>
                  <a:t>Strength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 likes an inverse-variance of DP</a:t>
                </a:r>
              </a:p>
              <a:p>
                <a:pPr lvl="1"/>
                <a:r>
                  <a:rPr lang="en-US" altLang="zh-TW" dirty="0" smtClean="0"/>
                  <a:t>Base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likes the mean of DP</a:t>
                </a:r>
              </a:p>
              <a:p>
                <a:r>
                  <a:rPr lang="en-US" altLang="zh-TW" dirty="0" smtClean="0"/>
                  <a:t>If for any 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r>
                  <a:rPr lang="en-US" altLang="zh-TW" dirty="0" smtClean="0"/>
                  <a:t>: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DP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6" r="-1213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5184611"/>
            <a:ext cx="3122315" cy="17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The features of HMM is same to the second layer non-parametric hierarchical activity recognition model</a:t>
                </a:r>
              </a:p>
              <a:p>
                <a:r>
                  <a:rPr lang="en-US" altLang="zh-TW" dirty="0" smtClean="0"/>
                  <a:t>Let sequential data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dirty="0"/>
                  <a:t> is generated by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detail implementation of HMM describes in [1]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blipFill rotWithShape="0">
                <a:blip r:embed="rId3"/>
                <a:stretch>
                  <a:fillRect l="-481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63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755576" y="3911531"/>
            <a:ext cx="6480720" cy="30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Blunsom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"Hidden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models,"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notes,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18-19, 2004.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/>
              <a:t>Activity of Daily Living-aware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</p:spPr>
        <p:txBody>
          <a:bodyPr/>
          <a:lstStyle/>
          <a:p>
            <a:r>
              <a:rPr lang="en-US" altLang="zh-TW" dirty="0"/>
              <a:t>The healthcare system </a:t>
            </a:r>
            <a:r>
              <a:rPr lang="en-US" altLang="zh-TW" dirty="0" smtClean="0"/>
              <a:t>can real-time </a:t>
            </a:r>
            <a:r>
              <a:rPr lang="en-US" altLang="zh-TW" dirty="0"/>
              <a:t>aware residents’ activity based on </a:t>
            </a:r>
            <a:r>
              <a:rPr lang="en-US" altLang="zh-TW" dirty="0" smtClean="0"/>
              <a:t>proposed </a:t>
            </a:r>
            <a:r>
              <a:rPr lang="en-US" altLang="zh-TW" dirty="0"/>
              <a:t>activity recognition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Three main components of activity-aware system</a:t>
            </a:r>
          </a:p>
          <a:p>
            <a:pPr lvl="1"/>
            <a:r>
              <a:rPr lang="en-US" altLang="zh-TW" dirty="0" smtClean="0"/>
              <a:t>The function of activity recognition</a:t>
            </a:r>
          </a:p>
          <a:p>
            <a:pPr lvl="1"/>
            <a:r>
              <a:rPr lang="en-US" altLang="zh-TW" dirty="0" smtClean="0"/>
              <a:t>The interface of labeling data</a:t>
            </a:r>
          </a:p>
          <a:p>
            <a:pPr lvl="1"/>
            <a:r>
              <a:rPr lang="en-US" altLang="zh-TW" dirty="0" smtClean="0"/>
              <a:t>The function of discovering unknown activity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61967"/>
            <a:ext cx="6084367" cy="26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After proving service immediately, the system will require user or caregiver to confirm this instance</a:t>
            </a:r>
          </a:p>
          <a:p>
            <a:r>
              <a:rPr lang="en-US" altLang="zh-TW" dirty="0" smtClean="0"/>
              <a:t>According to the confirm information, re-train the activity recognition model of DBN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NHARM</a:t>
            </a:r>
          </a:p>
          <a:p>
            <a:pPr lvl="1"/>
            <a:r>
              <a:rPr lang="en-US" altLang="zh-TW" dirty="0" smtClean="0"/>
              <a:t>The equation of Precision and Recall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𝐹𝑎𝑙𝑠𝑒𝑃𝑜𝑠𝑖𝑡𝑖𝑣𝑒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𝐹𝑎𝑙𝑠𝑒𝑁𝑒𝑔𝑎𝑡𝑖𝑣𝑒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result of Second Layer  2LDPMM</a:t>
            </a:r>
          </a:p>
          <a:p>
            <a:pPr lvl="1"/>
            <a:r>
              <a:rPr lang="en-US" altLang="zh-TW" dirty="0"/>
              <a:t>Find 16 kinds of clusters (actions of different activities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The predicted result of a sequential data with 9 ADLs</a:t>
            </a:r>
          </a:p>
          <a:p>
            <a:pPr lvl="1"/>
            <a:r>
              <a:rPr lang="en-US" altLang="zh-TW" dirty="0" smtClean="0"/>
              <a:t>Some ADLs are hard to distinguish by only vital sign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498304" y="3338512"/>
            <a:ext cx="6408712" cy="3342401"/>
            <a:chOff x="1547664" y="3501008"/>
            <a:chExt cx="4824730" cy="2895389"/>
          </a:xfrm>
        </p:grpSpPr>
        <p:sp>
          <p:nvSpPr>
            <p:cNvPr id="6" name="矩形 5"/>
            <p:cNvSpPr/>
            <p:nvPr/>
          </p:nvSpPr>
          <p:spPr bwMode="auto">
            <a:xfrm>
              <a:off x="1619672" y="3501008"/>
              <a:ext cx="4752722" cy="28803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11" name="圖片 10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10"/>
            <a:stretch/>
          </p:blipFill>
          <p:spPr bwMode="auto">
            <a:xfrm>
              <a:off x="1547664" y="3507110"/>
              <a:ext cx="4824730" cy="2889287"/>
            </a:xfrm>
            <a:prstGeom prst="rect">
              <a:avLst/>
            </a:prstGeom>
            <a:noFill/>
          </p:spPr>
        </p:pic>
      </p:grpSp>
      <p:pic>
        <p:nvPicPr>
          <p:cNvPr id="12" name="圖片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5"/>
          <a:stretch/>
        </p:blipFill>
        <p:spPr bwMode="auto">
          <a:xfrm>
            <a:off x="-612576" y="3366400"/>
            <a:ext cx="3858357" cy="618039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446004" y="5013176"/>
            <a:ext cx="1918084" cy="22818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215957" y="5364505"/>
            <a:ext cx="292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“Watch TV” and “Read” are overlapping in cluster C8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弧形接點 18"/>
          <p:cNvCxnSpPr/>
          <p:nvPr/>
        </p:nvCxnSpPr>
        <p:spPr bwMode="auto">
          <a:xfrm rot="10800000" flipV="1">
            <a:off x="2484931" y="5241361"/>
            <a:ext cx="1320218" cy="491896"/>
          </a:xfrm>
          <a:prstGeom prst="curvedConnector3">
            <a:avLst>
              <a:gd name="adj1" fmla="val -254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18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15312" cy="679104"/>
          </a:xfrm>
        </p:spPr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41952"/>
              </p:ext>
            </p:extLst>
          </p:nvPr>
        </p:nvGraphicFramePr>
        <p:xfrm>
          <a:off x="213938" y="1268760"/>
          <a:ext cx="8578507" cy="302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438"/>
                <a:gridCol w="1123520"/>
                <a:gridCol w="1008112"/>
                <a:gridCol w="1961343"/>
                <a:gridCol w="2187094"/>
              </a:tblGrid>
              <a:tr h="34485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ADL-aware System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Sensor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Network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Reduce the burden on labeling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Unknown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Vital Sign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Ambient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proposed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Model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Sun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[1]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Yuan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[2]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Cheng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[3]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Sanchez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[4]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Cook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[5]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Zhang et al. [6]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437112"/>
            <a:ext cx="9252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200" dirty="0">
                <a:latin typeface="Times"/>
                <a:cs typeface="Times"/>
              </a:rPr>
              <a:t>[1</a:t>
            </a:r>
            <a:r>
              <a:rPr lang="en-US" altLang="zh-Hant" sz="1200" dirty="0" smtClean="0">
                <a:latin typeface="Times"/>
                <a:cs typeface="Times"/>
              </a:rPr>
              <a:t>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F.T</a:t>
            </a:r>
            <a:r>
              <a:rPr lang="en-US" altLang="zh-Hant" sz="1200" dirty="0">
                <a:latin typeface="Times"/>
                <a:cs typeface="Times"/>
              </a:rPr>
              <a:t>. Sun, </a:t>
            </a:r>
            <a:r>
              <a:rPr lang="en-US" altLang="zh-Hant" sz="1200" dirty="0" smtClean="0">
                <a:latin typeface="Times"/>
                <a:cs typeface="Times"/>
              </a:rPr>
              <a:t>Y.T</a:t>
            </a:r>
            <a:r>
              <a:rPr lang="en-US" altLang="zh-Hant" sz="1200" dirty="0">
                <a:latin typeface="Times"/>
                <a:cs typeface="Times"/>
              </a:rPr>
              <a:t>. </a:t>
            </a:r>
            <a:r>
              <a:rPr lang="en-US" altLang="zh-Hant" sz="1200" dirty="0" err="1">
                <a:latin typeface="Times"/>
                <a:cs typeface="Times"/>
              </a:rPr>
              <a:t>Yeh</a:t>
            </a:r>
            <a:r>
              <a:rPr lang="en-US" altLang="zh-Hant" sz="1200" dirty="0">
                <a:latin typeface="Times"/>
                <a:cs typeface="Times"/>
              </a:rPr>
              <a:t>,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</a:t>
            </a:r>
            <a:r>
              <a:rPr lang="en-US" altLang="zh-Hant" sz="1200" dirty="0" smtClean="0">
                <a:latin typeface="Times"/>
                <a:cs typeface="Times"/>
              </a:rPr>
              <a:t>C.c. </a:t>
            </a:r>
            <a:r>
              <a:rPr lang="en-US" altLang="zh-Hant" sz="1200" dirty="0" err="1">
                <a:latin typeface="Times"/>
                <a:cs typeface="Times"/>
              </a:rPr>
              <a:t>Kuo</a:t>
            </a:r>
            <a:r>
              <a:rPr lang="en-US" altLang="zh-Hant" sz="1200" dirty="0">
                <a:latin typeface="Times"/>
                <a:cs typeface="Times"/>
              </a:rPr>
              <a:t>, and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"Nonparametric discovery of human routines from sensor data," in </a:t>
            </a:r>
            <a:r>
              <a:rPr lang="en-US" altLang="zh-Hant" sz="1200" i="1" dirty="0" smtClean="0">
                <a:latin typeface="Times"/>
                <a:cs typeface="Times"/>
              </a:rPr>
              <a:t>IEEE </a:t>
            </a:r>
            <a:r>
              <a:rPr lang="en-US" altLang="zh-Hant" sz="1200" i="1" dirty="0">
                <a:latin typeface="Times"/>
                <a:cs typeface="Times"/>
              </a:rPr>
              <a:t>International Conference on Pervasive Computing and </a:t>
            </a:r>
            <a:r>
              <a:rPr lang="en-US" altLang="zh-Hant" sz="1200" i="1" dirty="0" smtClean="0">
                <a:latin typeface="Times"/>
                <a:cs typeface="Times"/>
              </a:rPr>
              <a:t>Communications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2014, pp. 11-19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kumimoji="1" lang="zh-Hant" altLang="zh-Hant" sz="1200" dirty="0" smtClean="0">
                <a:latin typeface="Times"/>
                <a:cs typeface="Times"/>
              </a:rPr>
              <a:t>[</a:t>
            </a:r>
            <a:r>
              <a:rPr kumimoji="1" lang="en-US" altLang="zh-Hant" sz="1200" dirty="0" smtClean="0">
                <a:latin typeface="Times"/>
                <a:cs typeface="Times"/>
              </a:rPr>
              <a:t>2]</a:t>
            </a:r>
            <a:r>
              <a:rPr lang="en-US" altLang="zh-Hant" sz="1200" dirty="0">
                <a:latin typeface="Times"/>
                <a:cs typeface="Times"/>
              </a:rPr>
              <a:t> B. Yuan and J. Herbert, "Context-aware hybrid reasoning framework for pervasive healthcare</a:t>
            </a:r>
            <a:r>
              <a:rPr lang="en-US" altLang="zh-Hant" sz="1200" dirty="0" smtClean="0">
                <a:latin typeface="Times"/>
                <a:cs typeface="Times"/>
              </a:rPr>
              <a:t>,“ </a:t>
            </a:r>
            <a:r>
              <a:rPr lang="en-US" altLang="zh-Hant" sz="1200" i="1" dirty="0" smtClean="0">
                <a:latin typeface="Times"/>
                <a:cs typeface="Times"/>
              </a:rPr>
              <a:t>Personal </a:t>
            </a:r>
            <a:r>
              <a:rPr lang="en-US" altLang="zh-Hant" sz="1200" i="1" dirty="0">
                <a:latin typeface="Times"/>
                <a:cs typeface="Times"/>
              </a:rPr>
              <a:t>and ubiquitous computing, </a:t>
            </a:r>
            <a:r>
              <a:rPr lang="en-US" altLang="zh-Hant" sz="1200" dirty="0">
                <a:latin typeface="Times"/>
                <a:cs typeface="Times"/>
              </a:rPr>
              <a:t>vol. 18, pp. 865-881, 2014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[3]</a:t>
            </a:r>
            <a:r>
              <a:rPr lang="en-US" altLang="zh-Hant" sz="1200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P. Davis, J. Li, and D. You, "Towards zero-shot learning for human activity recognition using semantic attribute sequence model," in </a:t>
            </a:r>
            <a:r>
              <a:rPr lang="en-US" altLang="zh-Hant" sz="1200" i="1" dirty="0" smtClean="0">
                <a:latin typeface="Times"/>
                <a:cs typeface="Times"/>
              </a:rPr>
              <a:t>Proc. ACM </a:t>
            </a:r>
            <a:r>
              <a:rPr lang="en-US" altLang="zh-Hant" sz="1200" i="1" dirty="0">
                <a:latin typeface="Times"/>
                <a:cs typeface="Times"/>
              </a:rPr>
              <a:t>international joint conference on Pervasive and ubiquitous computing</a:t>
            </a:r>
            <a:r>
              <a:rPr lang="en-US" altLang="zh-Hant" sz="1200" dirty="0">
                <a:latin typeface="Times"/>
                <a:cs typeface="Times"/>
              </a:rPr>
              <a:t>, 2013, pp. 355-358.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[4]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Sanchez, M. </a:t>
            </a:r>
            <a:r>
              <a:rPr lang="en-US" altLang="zh-Hant" sz="1200" dirty="0" err="1">
                <a:latin typeface="Times"/>
                <a:cs typeface="Times"/>
              </a:rPr>
              <a:t>Tentori</a:t>
            </a:r>
            <a:r>
              <a:rPr lang="en-US" altLang="zh-Hant" sz="1200" dirty="0">
                <a:latin typeface="Times"/>
                <a:cs typeface="Times"/>
              </a:rPr>
              <a:t>, and J. Favela, </a:t>
            </a:r>
            <a:r>
              <a:rPr lang="en-US" altLang="zh-Hant" sz="1200" dirty="0" smtClean="0">
                <a:latin typeface="Times"/>
                <a:cs typeface="Times"/>
              </a:rPr>
              <a:t>“Hidden </a:t>
            </a:r>
            <a:r>
              <a:rPr lang="en-US" altLang="zh-Hant" sz="1200" dirty="0" err="1">
                <a:latin typeface="Times"/>
                <a:cs typeface="Times"/>
              </a:rPr>
              <a:t>markov</a:t>
            </a:r>
            <a:r>
              <a:rPr lang="en-US" altLang="zh-Hant" sz="1200" dirty="0">
                <a:latin typeface="Times"/>
                <a:cs typeface="Times"/>
              </a:rPr>
              <a:t> models for activity recognition in ambient intelligence environments</a:t>
            </a:r>
            <a:r>
              <a:rPr lang="en-US" altLang="zh-Hant" sz="1200" dirty="0" smtClean="0">
                <a:latin typeface="Times"/>
                <a:cs typeface="Times"/>
              </a:rPr>
              <a:t>,” </a:t>
            </a:r>
            <a:r>
              <a:rPr lang="en-US" altLang="zh-Hant" sz="1200" dirty="0">
                <a:latin typeface="Times"/>
                <a:cs typeface="Times"/>
              </a:rPr>
              <a:t>in </a:t>
            </a:r>
            <a:r>
              <a:rPr lang="en-US" altLang="zh-Hant" sz="1200" i="1" dirty="0">
                <a:latin typeface="Times"/>
                <a:cs typeface="Times"/>
              </a:rPr>
              <a:t>Eighth Mexican International Conference on Current Trends in Computer </a:t>
            </a:r>
            <a:r>
              <a:rPr lang="en-US" altLang="zh-Hant" sz="1200" i="1" dirty="0" smtClean="0">
                <a:latin typeface="Times"/>
                <a:cs typeface="Times"/>
              </a:rPr>
              <a:t>Science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2007, pp. 33-40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[5]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J. Cook, N. C. Krishnan, and P. </a:t>
            </a:r>
            <a:r>
              <a:rPr lang="en-US" altLang="zh-Hant" sz="1200" dirty="0" err="1">
                <a:latin typeface="Times"/>
                <a:cs typeface="Times"/>
              </a:rPr>
              <a:t>Rashidi</a:t>
            </a:r>
            <a:r>
              <a:rPr lang="en-US" altLang="zh-Hant" sz="1200" dirty="0">
                <a:latin typeface="Times"/>
                <a:cs typeface="Times"/>
              </a:rPr>
              <a:t>, "Activity discovery and activity recognition: A new partnership</a:t>
            </a:r>
            <a:r>
              <a:rPr lang="en-US" altLang="zh-Hant" sz="1200" dirty="0" smtClean="0">
                <a:latin typeface="Times"/>
                <a:cs typeface="Times"/>
              </a:rPr>
              <a:t>,"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IEEE Transactions on Cybernetics, </a:t>
            </a:r>
            <a:r>
              <a:rPr lang="en-US" altLang="zh-Hant" sz="1200" dirty="0">
                <a:latin typeface="Times"/>
                <a:cs typeface="Times"/>
              </a:rPr>
              <a:t>vol. 43, pp. 820-828, 2013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[6] Q. Zhang, M. </a:t>
            </a:r>
            <a:r>
              <a:rPr lang="en-US" altLang="zh-Hant" sz="1200" dirty="0" err="1">
                <a:latin typeface="Times"/>
                <a:cs typeface="Times"/>
              </a:rPr>
              <a:t>Karunanithi</a:t>
            </a:r>
            <a:r>
              <a:rPr lang="en-US" altLang="zh-Hant" sz="1200" dirty="0">
                <a:latin typeface="Times"/>
                <a:cs typeface="Times"/>
              </a:rPr>
              <a:t>, R. </a:t>
            </a:r>
            <a:r>
              <a:rPr lang="en-US" altLang="zh-Hant" sz="1200" dirty="0" err="1">
                <a:latin typeface="Times"/>
                <a:cs typeface="Times"/>
              </a:rPr>
              <a:t>Rana</a:t>
            </a:r>
            <a:r>
              <a:rPr lang="en-US" altLang="zh-Hant" sz="1200" dirty="0">
                <a:latin typeface="Times"/>
                <a:cs typeface="Times"/>
              </a:rPr>
              <a:t>, and J. Liu, "Determination of Activities of Daily Living of independent living older people using environmentally placed sensors,"</a:t>
            </a:r>
            <a:r>
              <a:rPr lang="en-US" altLang="zh-Hant" sz="1200" i="1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in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2013 </a:t>
            </a:r>
            <a:r>
              <a:rPr lang="en-US" altLang="zh-Hant" sz="1200" i="1" dirty="0" smtClean="0">
                <a:latin typeface="Times"/>
                <a:cs typeface="Times"/>
              </a:rPr>
              <a:t>International </a:t>
            </a:r>
            <a:r>
              <a:rPr lang="en-US" altLang="zh-Hant" sz="1200" i="1" dirty="0">
                <a:latin typeface="Times"/>
                <a:cs typeface="Times"/>
              </a:rPr>
              <a:t>Conference of the </a:t>
            </a:r>
            <a:r>
              <a:rPr lang="en-US" altLang="zh-Hant" sz="1200" i="1" dirty="0" smtClean="0">
                <a:latin typeface="Times"/>
                <a:cs typeface="Times"/>
              </a:rPr>
              <a:t>IEEE on</a:t>
            </a:r>
            <a:r>
              <a:rPr lang="en-US" altLang="zh-Hant" sz="1200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Engineering in Medicine and Biology Society (EMBC</a:t>
            </a:r>
            <a:r>
              <a:rPr lang="en-US" altLang="zh-Hant" sz="1200" i="1" dirty="0" smtClean="0">
                <a:latin typeface="Times"/>
                <a:cs typeface="Times"/>
              </a:rPr>
              <a:t>)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2013, pp. 7044-7047.</a:t>
            </a:r>
            <a:endParaRPr lang="zh-Hant" alt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9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3960440" cy="679104"/>
          </a:xfrm>
        </p:spPr>
        <p:txBody>
          <a:bodyPr/>
          <a:lstStyle/>
          <a:p>
            <a:r>
              <a:rPr lang="en-US" altLang="zh-TW" dirty="0" smtClean="0"/>
              <a:t>System Flowchart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9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Ho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obot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mosa_TP100690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8C567"/>
        </a:lt1>
        <a:dk2>
          <a:srgbClr val="2B5502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2DFB8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8C567"/>
        </a:lt1>
        <a:dk2>
          <a:srgbClr val="2B5502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2DFB8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smartHome</Template>
  <TotalTime>9359</TotalTime>
  <Words>4676</Words>
  <Application>Microsoft Office PowerPoint</Application>
  <PresentationFormat>如螢幕大小 (4:3)</PresentationFormat>
  <Paragraphs>1422</Paragraphs>
  <Slides>67</Slides>
  <Notes>38</Notes>
  <HiddenSlides>7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67</vt:i4>
      </vt:variant>
    </vt:vector>
  </HeadingPairs>
  <TitlesOfParts>
    <vt:vector size="87" baseType="lpstr">
      <vt:lpstr>Gulim</vt:lpstr>
      <vt:lpstr>SimHei</vt:lpstr>
      <vt:lpstr>SimHei</vt:lpstr>
      <vt:lpstr>Zapf Dingbats</vt:lpstr>
      <vt:lpstr>新細明體</vt:lpstr>
      <vt:lpstr>標楷體</vt:lpstr>
      <vt:lpstr>Arial</vt:lpstr>
      <vt:lpstr>Arial Black</vt:lpstr>
      <vt:lpstr>Calibri</vt:lpstr>
      <vt:lpstr>Cambria Math</vt:lpstr>
      <vt:lpstr>Candara</vt:lpstr>
      <vt:lpstr>Helvetica</vt:lpstr>
      <vt:lpstr>Palatino Linotype</vt:lpstr>
      <vt:lpstr>Times</vt:lpstr>
      <vt:lpstr>Times New Roman</vt:lpstr>
      <vt:lpstr>Wingdings</vt:lpstr>
      <vt:lpstr>smartHome</vt:lpstr>
      <vt:lpstr>自訂設計</vt:lpstr>
      <vt:lpstr>Mimosa_TP10069043</vt:lpstr>
      <vt:lpstr>1_自訂設計</vt:lpstr>
      <vt:lpstr> 基於智慧空間之銀髮族日常生活活動觀測照護系統  Activity of Daily Living-aware Healthcare for Elderly in Pervasive Environment </vt:lpstr>
      <vt:lpstr>Outline </vt:lpstr>
      <vt:lpstr>Activity of Daily Living</vt:lpstr>
      <vt:lpstr>Motivation</vt:lpstr>
      <vt:lpstr>Objective</vt:lpstr>
      <vt:lpstr>Challenge</vt:lpstr>
      <vt:lpstr>Related Work</vt:lpstr>
      <vt:lpstr>System Flowchart</vt:lpstr>
      <vt:lpstr>Outline </vt:lpstr>
      <vt:lpstr>Architecture of Activity Recognition Model</vt:lpstr>
      <vt:lpstr>Describing Parts</vt:lpstr>
      <vt:lpstr>Activity Recognition of Training Mode</vt:lpstr>
      <vt:lpstr>Activity Recognition of Ambient Part</vt:lpstr>
      <vt:lpstr>Activity Recognition of Ambient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Dirichlet Mixture Model</vt:lpstr>
      <vt:lpstr>Dirichlet Process Mixture Model</vt:lpstr>
      <vt:lpstr>Activity Recognition of Vital Sign Part</vt:lpstr>
      <vt:lpstr>AR model of Ambient and Vital Sign Fusion</vt:lpstr>
      <vt:lpstr>AR model of Ambient and Vital Sign Fusion</vt:lpstr>
      <vt:lpstr>AR model of Ambient and Vital Sign Fusion</vt:lpstr>
      <vt:lpstr>Describing Parts</vt:lpstr>
      <vt:lpstr>Activity Recognition Model of Online Mode</vt:lpstr>
      <vt:lpstr>Outline </vt:lpstr>
      <vt:lpstr>Describing Parts</vt:lpstr>
      <vt:lpstr>The Interface of Labeling Data</vt:lpstr>
      <vt:lpstr>The Interface of Labeling Data</vt:lpstr>
      <vt:lpstr>The Interface of Labeling Data</vt:lpstr>
      <vt:lpstr>Describing Parts</vt:lpstr>
      <vt:lpstr>Adaptive Learning on Online Mode</vt:lpstr>
      <vt:lpstr>Adaptive Learning on Online Mode</vt:lpstr>
      <vt:lpstr>Adaptive Learning on Online Mode</vt:lpstr>
      <vt:lpstr>Outline </vt:lpstr>
      <vt:lpstr>Experiment Setting</vt:lpstr>
      <vt:lpstr>Testing Activity of Daily Living</vt:lpstr>
      <vt:lpstr>Activity Recognition: Only Ambient</vt:lpstr>
      <vt:lpstr>Activity Recognition: Only Ambient</vt:lpstr>
      <vt:lpstr>Activity Recognition: Only Vital Sign</vt:lpstr>
      <vt:lpstr>Activity Recognition: Only Vital Sign</vt:lpstr>
      <vt:lpstr>Activity Recognition: Only Vital Sign</vt:lpstr>
      <vt:lpstr>AR Results: Fusion Ambient and  Vital Sign</vt:lpstr>
      <vt:lpstr>AR Results: Fusion Ambient and  Vital Sign</vt:lpstr>
      <vt:lpstr>AR Results: Fusion Ambient and  Vital Sign</vt:lpstr>
      <vt:lpstr>Discovering New Activity</vt:lpstr>
      <vt:lpstr>Performance of Online Activity Recognition</vt:lpstr>
      <vt:lpstr>Outline </vt:lpstr>
      <vt:lpstr>Conclusion</vt:lpstr>
      <vt:lpstr>Future works</vt:lpstr>
      <vt:lpstr>Q &amp; A</vt:lpstr>
      <vt:lpstr>Appendix</vt:lpstr>
      <vt:lpstr>Aging in Place</vt:lpstr>
      <vt:lpstr>Motivation</vt:lpstr>
      <vt:lpstr>Activity Recognition of Training Mode</vt:lpstr>
      <vt:lpstr>Activity Recognition of Ambient Part</vt:lpstr>
      <vt:lpstr>Activity Recognition of Ambient Part</vt:lpstr>
      <vt:lpstr>Activity Recognition of Vital Sign Part</vt:lpstr>
      <vt:lpstr>Dirichlet Process Mixture Model</vt:lpstr>
      <vt:lpstr>Dirichlet Process Mixture Model</vt:lpstr>
      <vt:lpstr>Dirichlet Process Mixture Model</vt:lpstr>
      <vt:lpstr>Activity Recognition Model of Online Mode</vt:lpstr>
      <vt:lpstr>Activity of Daily Living-aware System</vt:lpstr>
      <vt:lpstr>Adaptive Learning on Online Mode</vt:lpstr>
      <vt:lpstr>Performance of Online Activity Recognition</vt:lpstr>
      <vt:lpstr>Activity Recognition: Only Vital 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以癌症存活癌症長者為中心之 健康量測與評估系統 Health Monitoring and Assessment System for Senior Cancer Survivors</dc:title>
  <dc:creator>黃冠翎</dc:creator>
  <cp:lastModifiedBy>陳雅虹</cp:lastModifiedBy>
  <cp:revision>431</cp:revision>
  <dcterms:created xsi:type="dcterms:W3CDTF">2014-07-08T14:21:11Z</dcterms:created>
  <dcterms:modified xsi:type="dcterms:W3CDTF">2015-07-16T07:57:23Z</dcterms:modified>
</cp:coreProperties>
</file>